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8" r:id="rId1"/>
  </p:sldMasterIdLst>
  <p:notesMasterIdLst>
    <p:notesMasterId r:id="rId15"/>
  </p:notesMasterIdLst>
  <p:sldIdLst>
    <p:sldId id="266" r:id="rId2"/>
    <p:sldId id="267" r:id="rId3"/>
    <p:sldId id="268" r:id="rId4"/>
    <p:sldId id="265" r:id="rId5"/>
    <p:sldId id="269" r:id="rId6"/>
    <p:sldId id="259" r:id="rId7"/>
    <p:sldId id="270" r:id="rId8"/>
    <p:sldId id="271" r:id="rId9"/>
    <p:sldId id="272" r:id="rId10"/>
    <p:sldId id="273" r:id="rId11"/>
    <p:sldId id="275" r:id="rId12"/>
    <p:sldId id="276" r:id="rId13"/>
    <p:sldId id="277" r:id="rId14"/>
  </p:sldIdLst>
  <p:sldSz cx="10080625" cy="7559675"/>
  <p:notesSz cx="7559675" cy="106918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5" autoAdjust="0"/>
    <p:restoredTop sz="94660"/>
  </p:normalViewPr>
  <p:slideViewPr>
    <p:cSldViewPr>
      <p:cViewPr varScale="1">
        <p:scale>
          <a:sx n="84" d="100"/>
          <a:sy n="84" d="100"/>
        </p:scale>
        <p:origin x="-186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de-DE" smtClean="0">
              <a:latin typeface="Calibri" pitchFamily="34" charset="0"/>
            </a:endParaRPr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de-DE" smtClean="0">
              <a:latin typeface="Calibri" pitchFamily="34" charset="0"/>
            </a:endParaRPr>
          </a:p>
        </p:txBody>
      </p:sp>
      <p:sp>
        <p:nvSpPr>
          <p:cNvPr id="2662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 smtClean="0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de-DE" smtClean="0">
              <a:latin typeface="Calibri" pitchFamily="34" charset="0"/>
            </a:endParaRP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de-DE" smtClean="0">
              <a:latin typeface="Calibri" pitchFamily="34" charset="0"/>
            </a:endParaRP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de-DE" smtClean="0">
              <a:latin typeface="Calibri" pitchFamily="34" charset="0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A0ECF16-FD0E-48A9-8181-D7B1FD7ACBB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5573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058E15-3AF7-4B0E-BEE0-671327B95883}" type="slidenum">
              <a:rPr lang="de-DE" altLang="de-DE" sz="1400">
                <a:ea typeface="Microsoft YaHei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 sz="1400">
              <a:ea typeface="Microsoft YaHei" pitchFamily="34" charset="-122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1081377" y="1405479"/>
            <a:ext cx="7917873" cy="474871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200150" y="1527175"/>
            <a:ext cx="7680325" cy="45053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4183063" y="1397000"/>
            <a:ext cx="1714500" cy="706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4284663" y="1397000"/>
            <a:ext cx="1511300" cy="604838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40213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40213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256" y="2305230"/>
            <a:ext cx="7498115" cy="2855877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834" b="0" kern="1200" cap="all" spc="-11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580" y="5161106"/>
            <a:ext cx="7499985" cy="55437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43" spc="88" baseline="0">
                <a:solidFill>
                  <a:schemeClr val="tx1"/>
                </a:solidFill>
              </a:defRPr>
            </a:lvl1pPr>
            <a:lvl2pPr marL="503972" indent="0" algn="ctr">
              <a:buNone/>
              <a:defRPr sz="1543"/>
            </a:lvl2pPr>
            <a:lvl3pPr marL="1007943" indent="0" algn="ctr">
              <a:buNone/>
              <a:defRPr sz="1543"/>
            </a:lvl3pPr>
            <a:lvl4pPr marL="1511915" indent="0" algn="ctr">
              <a:buNone/>
              <a:defRPr sz="1543"/>
            </a:lvl4pPr>
            <a:lvl5pPr marL="2015886" indent="0" algn="ctr">
              <a:buNone/>
              <a:defRPr sz="1543"/>
            </a:lvl5pPr>
            <a:lvl6pPr marL="2519858" indent="0" algn="ctr">
              <a:buNone/>
              <a:defRPr sz="1543"/>
            </a:lvl6pPr>
            <a:lvl7pPr marL="3023829" indent="0" algn="ctr">
              <a:buNone/>
              <a:defRPr sz="1543"/>
            </a:lvl7pPr>
            <a:lvl8pPr marL="3527801" indent="0" algn="ctr">
              <a:buNone/>
              <a:defRPr sz="1543"/>
            </a:lvl8pPr>
            <a:lvl9pPr marL="4031772" indent="0" algn="ctr">
              <a:buNone/>
              <a:defRPr sz="1543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4335463" y="1463675"/>
            <a:ext cx="1411287" cy="503238"/>
          </a:xfrm>
        </p:spPr>
        <p:txBody>
          <a:bodyPr/>
          <a:lstStyle>
            <a:lvl1pPr algn="ctr">
              <a:defRPr sz="1213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C4992C6-81FD-4E1F-9894-ACFCA2E7F415}" type="datetimeFigureOut">
              <a:rPr lang="en-US"/>
              <a:pPr>
                <a:defRPr/>
              </a:pPr>
              <a:t>19.03.17</a:t>
            </a:fld>
            <a:endParaRPr lang="en-US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217613" y="5743575"/>
            <a:ext cx="4883150" cy="252413"/>
          </a:xfrm>
        </p:spPr>
        <p:txBody>
          <a:bodyPr/>
          <a:lstStyle>
            <a:lvl1pPr algn="l">
              <a:defRPr sz="99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116763" y="5745163"/>
            <a:ext cx="1746250" cy="2524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065CCB-950E-497F-84D9-2A28D4F219F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396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DA8C7-B769-434A-A91F-4F4E76C449F7}" type="datetimeFigureOut">
              <a:rPr lang="en-US"/>
              <a:pPr>
                <a:defRPr/>
              </a:pPr>
              <a:t>19.03.17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7CA199-AEA6-4584-9218-3D5241D91B2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052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4461" y="839964"/>
            <a:ext cx="1953121" cy="579575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3" y="839964"/>
            <a:ext cx="6678414" cy="5795751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EC43-2D2B-4603-8655-F7C9B79D0347}" type="datetimeFigureOut">
              <a:rPr lang="en-US"/>
              <a:pPr>
                <a:defRPr/>
              </a:pPr>
              <a:t>19.03.17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3BE26-05F2-4BF7-9988-D3B6CB89CBB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225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7FB82-FCA8-44ED-90EF-3EFE352C4E70}" type="datetimeFigureOut">
              <a:rPr lang="en-US"/>
              <a:pPr>
                <a:defRPr/>
              </a:pPr>
              <a:t>19.03.17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AD0C61-78D8-466D-87FA-34F44F6EA4B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923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1081377" y="1405479"/>
            <a:ext cx="7917873" cy="474871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200150" y="1527175"/>
            <a:ext cx="7680325" cy="45053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4183063" y="1397000"/>
            <a:ext cx="1714500" cy="706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4284663" y="1397000"/>
            <a:ext cx="1511300" cy="604838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40213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40213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839" y="2308588"/>
            <a:ext cx="7499985" cy="2852517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834" kern="1200" cap="all" spc="-11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2840" y="5161106"/>
            <a:ext cx="7499985" cy="554376"/>
          </a:xfrm>
        </p:spPr>
        <p:txBody>
          <a:bodyPr/>
          <a:lstStyle>
            <a:lvl1pPr marL="0" indent="0" algn="ctr">
              <a:buNone/>
              <a:defRPr sz="1543">
                <a:solidFill>
                  <a:schemeClr val="tx1"/>
                </a:solidFill>
                <a:effectLst/>
              </a:defRPr>
            </a:lvl1pPr>
            <a:lvl2pPr marL="5039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335463" y="1462088"/>
            <a:ext cx="1411287" cy="503237"/>
          </a:xfrm>
        </p:spPr>
        <p:txBody>
          <a:bodyPr/>
          <a:lstStyle>
            <a:lvl1pPr algn="ctr">
              <a:defRPr lang="en-US" sz="121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5B0E1E-2B82-474F-8147-AD4FFAE68B46}" type="datetimeFigureOut">
              <a:rPr lang="de-DE"/>
              <a:pPr>
                <a:defRPr/>
              </a:pPr>
              <a:t>19.03.17</a:t>
            </a:fld>
            <a:endParaRPr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7613" y="5743575"/>
            <a:ext cx="4884737" cy="25241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5175" y="5743575"/>
            <a:ext cx="1746250" cy="2524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28AC80-DAC0-4719-89F6-F8AD14027F4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6895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2318300"/>
            <a:ext cx="4032250" cy="4334214"/>
          </a:xfrm>
        </p:spPr>
        <p:txBody>
          <a:bodyPr/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1925" y="2318300"/>
            <a:ext cx="4032250" cy="4334214"/>
          </a:xfrm>
        </p:spPr>
        <p:txBody>
          <a:bodyPr/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F70A3-683D-4DC5-B092-ECC960F8FF4E}" type="datetimeFigureOut">
              <a:rPr lang="en-US"/>
              <a:pPr>
                <a:defRPr/>
              </a:pPr>
              <a:t>19.03.17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7D2747-12C3-4F39-8FEE-C6AC97AC450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295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2286569"/>
            <a:ext cx="4032250" cy="70557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094" b="0">
                <a:solidFill>
                  <a:schemeClr val="tx2"/>
                </a:solidFill>
                <a:latin typeface="+mn-lt"/>
              </a:defRPr>
            </a:lvl1pPr>
            <a:lvl2pPr marL="503972" indent="0">
              <a:buNone/>
              <a:defRPr sz="2094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450" y="3037867"/>
            <a:ext cx="4032250" cy="3527848"/>
          </a:xfrm>
        </p:spPr>
        <p:txBody>
          <a:bodyPr/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1925" y="2286569"/>
            <a:ext cx="4032250" cy="70557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094" b="0">
                <a:solidFill>
                  <a:schemeClr val="tx2"/>
                </a:solidFill>
              </a:defRPr>
            </a:lvl1pPr>
            <a:lvl2pPr marL="503972" indent="0">
              <a:buNone/>
              <a:defRPr sz="2094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1925" y="3038620"/>
            <a:ext cx="4032250" cy="3527848"/>
          </a:xfrm>
        </p:spPr>
        <p:txBody>
          <a:bodyPr/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49E7-E0BB-4881-908C-7A692868EA53}" type="datetimeFigureOut">
              <a:rPr lang="en-US"/>
              <a:pPr>
                <a:defRPr/>
              </a:pPr>
              <a:t>19.03.17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D9E6FC-F11F-4E30-B76A-7D494B88F01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660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8859-B425-43D3-9D32-2E1258853A05}" type="datetimeFigureOut">
              <a:rPr lang="en-US"/>
              <a:pPr>
                <a:defRPr/>
              </a:pPr>
              <a:t>19.03.17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E1C956-14BB-4F91-B9F3-D24D840204F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219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143E-C358-4CE1-AB73-97C9E738BB92}" type="datetimeFigureOut">
              <a:rPr lang="en-US"/>
              <a:pPr>
                <a:defRPr/>
              </a:pPr>
              <a:t>19.03.17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E79D0F-ACDD-478A-91D8-81EACEDCA74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275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203200" y="192088"/>
            <a:ext cx="7053263" cy="7175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7458075" y="192088"/>
            <a:ext cx="2419350" cy="717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7572375" y="301625"/>
            <a:ext cx="2192338" cy="69564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477" y="669537"/>
            <a:ext cx="2009825" cy="1814322"/>
          </a:xfr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46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499" y="999957"/>
            <a:ext cx="5984937" cy="5559761"/>
          </a:xfrm>
        </p:spPr>
        <p:txBody>
          <a:bodyPr/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6477" y="2519892"/>
            <a:ext cx="2009825" cy="3863834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882"/>
              </a:spcBef>
              <a:buNone/>
              <a:defRPr sz="143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6B029-7DB8-4A6B-9CAA-03A42E739D11}" type="datetimeFigureOut">
              <a:rPr lang="en-US"/>
              <a:pPr>
                <a:defRPr/>
              </a:pPr>
              <a:t>19.03.17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593138" y="6956425"/>
            <a:ext cx="1209675" cy="3016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DD610C-6449-4CA1-AE9F-0DE10385E6C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425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7458075" y="192088"/>
            <a:ext cx="2419350" cy="717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7572375" y="301625"/>
            <a:ext cx="2192338" cy="69564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476" y="665251"/>
            <a:ext cx="2011085" cy="1814322"/>
          </a:xfrm>
        </p:spPr>
        <p:txBody>
          <a:bodyPr anchor="b">
            <a:noAutofit/>
          </a:bodyPr>
          <a:lstStyle>
            <a:lvl1pPr algn="l">
              <a:defRPr sz="2646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9011" y="191512"/>
            <a:ext cx="7053917" cy="7176651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6476" y="2519892"/>
            <a:ext cx="2011085" cy="3860474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882"/>
              </a:spcBef>
              <a:buNone/>
              <a:defRPr sz="143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0F29254B-3E57-4806-B130-868D25A35F70}" type="datetimeFigureOut">
              <a:rPr lang="en-US"/>
              <a:pPr>
                <a:defRPr/>
              </a:pPr>
              <a:t>19.03.17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1007943" rtl="0" eaLnBrk="1" latinLnBrk="0" hangingPunct="1">
              <a:defRPr lang="en-US" sz="992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6313" y="6954838"/>
            <a:ext cx="1209675" cy="303212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9A0EAF-8022-4674-BC0B-BE63549738B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556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4052" y="191512"/>
            <a:ext cx="9692521" cy="7176651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806450" y="708025"/>
            <a:ext cx="84677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US" altLang="de-DE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6450" y="2317750"/>
            <a:ext cx="8467725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Formatvorlagen des Textmasters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8763" y="6954838"/>
            <a:ext cx="2268537" cy="303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2F01D3-B840-4B7A-8FF0-098F1B9F707F}" type="datetimeFigureOut">
              <a:rPr lang="en-US"/>
              <a:pPr>
                <a:defRPr/>
              </a:pPr>
              <a:t>19.03.17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63" y="6954838"/>
            <a:ext cx="4356100" cy="303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4888" y="6954838"/>
            <a:ext cx="1209675" cy="3032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D4346E0F-ADED-4973-AB36-437AA0347AD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4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entury Gothic" pitchFamily="34" charset="0"/>
        </a:defRPr>
      </a:lvl2pPr>
      <a:lvl3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entury Gothic" pitchFamily="34" charset="0"/>
        </a:defRPr>
      </a:lvl3pPr>
      <a:lvl4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entury Gothic" pitchFamily="34" charset="0"/>
        </a:defRPr>
      </a:lvl4pPr>
      <a:lvl5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entury Gothic" pitchFamily="34" charset="0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entury Gothic" pitchFamily="34" charset="0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entury Gothic" pitchFamily="34" charset="0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entury Gothic" pitchFamily="34" charset="0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entury Gothic" pitchFamily="34" charset="0"/>
        </a:defRPr>
      </a:lvl9pPr>
    </p:titleStyle>
    <p:bodyStyle>
      <a:lvl1pPr marL="200025" indent="-200025" algn="l" defTabSz="1006475" rtl="0" eaLnBrk="0" fontAlgn="base" hangingPunct="0">
        <a:spcBef>
          <a:spcPts val="988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00025" algn="l" defTabSz="1006475" rtl="0" eaLnBrk="0" fontAlgn="base" hangingPunct="0">
        <a:spcBef>
          <a:spcPts val="55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00025" algn="l" defTabSz="1006475" rtl="0" eaLnBrk="0" fontAlgn="base" hangingPunct="0">
        <a:spcBef>
          <a:spcPts val="55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075" indent="-200025" algn="l" defTabSz="1006475" rtl="0" eaLnBrk="0" fontAlgn="base" hangingPunct="0">
        <a:spcBef>
          <a:spcPts val="55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09700" indent="-200025" algn="l" defTabSz="1006475" rtl="0" eaLnBrk="0" fontAlgn="base" hangingPunct="0">
        <a:spcBef>
          <a:spcPts val="55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680" indent="-251986" algn="l" defTabSz="1007943" rtl="0" eaLnBrk="1" latinLnBrk="0" hangingPunct="1">
        <a:lnSpc>
          <a:spcPct val="100000"/>
        </a:lnSpc>
        <a:spcBef>
          <a:spcPts val="55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2094370" indent="-251986" algn="l" defTabSz="1007943" rtl="0" eaLnBrk="1" latinLnBrk="0" hangingPunct="1">
        <a:lnSpc>
          <a:spcPct val="100000"/>
        </a:lnSpc>
        <a:spcBef>
          <a:spcPts val="55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2425060" indent="-251986" algn="l" defTabSz="1007943" rtl="0" eaLnBrk="1" latinLnBrk="0" hangingPunct="1">
        <a:lnSpc>
          <a:spcPct val="100000"/>
        </a:lnSpc>
        <a:spcBef>
          <a:spcPts val="55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2755750" indent="-251986" algn="l" defTabSz="1007943" rtl="0" eaLnBrk="1" latinLnBrk="0" hangingPunct="1">
        <a:lnSpc>
          <a:spcPct val="100000"/>
        </a:lnSpc>
        <a:spcBef>
          <a:spcPts val="55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88" y="2273300"/>
            <a:ext cx="10009187" cy="3587750"/>
          </a:xfrm>
        </p:spPr>
        <p:txBody>
          <a:bodyPr rtlCol="0"/>
          <a:lstStyle/>
          <a:p>
            <a:pPr defTabSz="1007943" eaLnBrk="1" fontAlgn="auto" hangingPunct="1">
              <a:spcBef>
                <a:spcPts val="441"/>
              </a:spcBef>
              <a:spcAft>
                <a:spcPts val="0"/>
              </a:spcAft>
              <a:defRPr/>
            </a:pPr>
            <a:r>
              <a:rPr lang="de-DE" altLang="de-DE" sz="8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de-DE" altLang="de-DE" sz="800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de-DE" altLang="de-DE" sz="66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altLang="de-DE" sz="66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5400">
                <a:solidFill>
                  <a:srgbClr val="000000"/>
                </a:solidFill>
              </a:rPr>
              <a:t/>
            </a:r>
            <a:br>
              <a:rPr lang="de-DE" altLang="de-DE" sz="5400">
                <a:solidFill>
                  <a:srgbClr val="000000"/>
                </a:solidFill>
              </a:rPr>
            </a:br>
            <a:endParaRPr lang="de-DE" sz="240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>
          <a:xfrm>
            <a:off x="2735263" y="4067175"/>
            <a:ext cx="4529137" cy="438150"/>
          </a:xfrm>
        </p:spPr>
        <p:txBody>
          <a:bodyPr rtlCol="0">
            <a:noAutofit/>
          </a:bodyPr>
          <a:lstStyle/>
          <a:p>
            <a:pPr defTabSz="1007943" eaLnBrk="1" fontAlgn="auto" hangingPunct="1">
              <a:spcBef>
                <a:spcPts val="661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de-DE" altLang="de-DE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Germany </a:t>
            </a:r>
            <a:r>
              <a:rPr lang="de-DE" altLang="de-DE" sz="3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altLang="de-DE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Europe</a:t>
            </a:r>
            <a:endParaRPr lang="de-DE" sz="36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776" y="755501"/>
            <a:ext cx="5329238" cy="935038"/>
          </a:xfrm>
        </p:spPr>
        <p:txBody>
          <a:bodyPr rtlCol="0">
            <a:noAutofit/>
          </a:bodyPr>
          <a:lstStyle/>
          <a:p>
            <a:pPr fontAlgn="auto">
              <a:spcBef>
                <a:spcPts val="441"/>
              </a:spcBef>
              <a:spcAft>
                <a:spcPts val="0"/>
              </a:spcAft>
              <a:defRPr/>
            </a:pPr>
            <a:r>
              <a:rPr lang="de-DE" sz="5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de-DE" sz="5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5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de-DE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15777" y="1835621"/>
            <a:ext cx="6984776" cy="4692650"/>
          </a:xfrm>
        </p:spPr>
        <p:txBody>
          <a:bodyPr rtlCol="0">
            <a:normAutofit fontScale="62500" lnSpcReduction="20000"/>
          </a:bodyPr>
          <a:lstStyle/>
          <a:p>
            <a:pPr algn="just" defTabSz="1007943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charset="2"/>
              <a:buChar char="§"/>
              <a:defRPr/>
            </a:pPr>
            <a:r>
              <a:rPr lang="en-US" altLang="de-DE" sz="4000" dirty="0" smtClean="0"/>
              <a:t>better education ➤ more qualified   people</a:t>
            </a:r>
          </a:p>
          <a:p>
            <a:pPr algn="just" defTabSz="1007943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charset="2"/>
              <a:buChar char="§"/>
              <a:defRPr/>
            </a:pPr>
            <a:r>
              <a:rPr lang="en-US" altLang="de-DE" sz="4000" dirty="0" smtClean="0"/>
              <a:t>more support from the government/laws against too cheap prices</a:t>
            </a:r>
          </a:p>
          <a:p>
            <a:pPr algn="just" defTabSz="1007943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charset="2"/>
              <a:buChar char="§"/>
              <a:defRPr/>
            </a:pPr>
            <a:r>
              <a:rPr lang="en-US" altLang="de-DE" sz="4000" dirty="0" smtClean="0"/>
              <a:t>more attractive places for companies to settle on the long run</a:t>
            </a:r>
          </a:p>
          <a:p>
            <a:pPr algn="just" defTabSz="1007943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charset="2"/>
              <a:buChar char="§"/>
              <a:defRPr/>
            </a:pPr>
            <a:r>
              <a:rPr lang="en-US" altLang="de-DE" sz="4000" dirty="0"/>
              <a:t>m</a:t>
            </a:r>
            <a:r>
              <a:rPr lang="en-US" altLang="de-DE" sz="4000" dirty="0" smtClean="0"/>
              <a:t>ore support for domestic companies, less for foreign companies </a:t>
            </a:r>
          </a:p>
          <a:p>
            <a:pPr marL="201589" indent="-201589" defTabSz="1007943" eaLnBrk="1" fontAlgn="auto" hangingPunct="1">
              <a:spcBef>
                <a:spcPts val="661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15776" y="467469"/>
            <a:ext cx="9649072" cy="1512888"/>
          </a:xfrm>
        </p:spPr>
        <p:txBody>
          <a:bodyPr rtlCol="0">
            <a:normAutofit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de-DE" sz="4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de-DE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de-DE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politicians</a:t>
            </a:r>
            <a:r>
              <a:rPr lang="de-DE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4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EU:</a:t>
            </a:r>
            <a:endParaRPr lang="de-DE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215776" y="2218555"/>
            <a:ext cx="4968552" cy="5328592"/>
          </a:xfrm>
        </p:spPr>
        <p:txBody>
          <a:bodyPr rtlCol="0">
            <a:normAutofit fontScale="77500" lnSpcReduction="20000"/>
          </a:bodyPr>
          <a:lstStyle/>
          <a:p>
            <a:pPr algn="just" defTabSz="1007943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/>
            </a:pPr>
            <a:r>
              <a:rPr lang="en-US" sz="2300" dirty="0" smtClean="0"/>
              <a:t>portrays our project “Career Perspectives  in Europe – Chances and Challenges“ and our topic </a:t>
            </a:r>
            <a:r>
              <a:rPr lang="en-US" sz="2300" dirty="0" smtClean="0"/>
              <a:t>“free mobility”</a:t>
            </a:r>
            <a:endParaRPr lang="en-US" sz="2300" dirty="0" smtClean="0"/>
          </a:p>
          <a:p>
            <a:pPr algn="just" defTabSz="1007943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/>
            </a:pPr>
            <a:r>
              <a:rPr lang="en-US" sz="2300" dirty="0"/>
              <a:t>i</a:t>
            </a:r>
            <a:r>
              <a:rPr lang="en-US" sz="2300" dirty="0" smtClean="0"/>
              <a:t>ncludes a</a:t>
            </a:r>
            <a:r>
              <a:rPr lang="en-US" sz="2300" dirty="0" smtClean="0"/>
              <a:t>dvantages </a:t>
            </a:r>
            <a:r>
              <a:rPr lang="en-US" sz="2300" dirty="0" smtClean="0"/>
              <a:t>and disadvantages for </a:t>
            </a:r>
            <a:r>
              <a:rPr lang="en-US" sz="2300" dirty="0"/>
              <a:t>E</a:t>
            </a:r>
            <a:r>
              <a:rPr lang="en-US" sz="2300" dirty="0" smtClean="0"/>
              <a:t>urope and Germany</a:t>
            </a:r>
          </a:p>
          <a:p>
            <a:pPr algn="just" defTabSz="1007943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/>
            </a:pPr>
            <a:r>
              <a:rPr lang="en-US" sz="2300" dirty="0"/>
              <a:t>q</a:t>
            </a:r>
            <a:r>
              <a:rPr lang="en-US" sz="2300" dirty="0" smtClean="0"/>
              <a:t>uestions</a:t>
            </a:r>
            <a:r>
              <a:rPr lang="en-US" sz="2300" dirty="0" smtClean="0"/>
              <a:t>:</a:t>
            </a:r>
          </a:p>
          <a:p>
            <a:pPr lvl="1" algn="just" defTabSz="1007943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/>
            </a:pPr>
            <a:r>
              <a:rPr lang="en-US" sz="2300" dirty="0" smtClean="0"/>
              <a:t>What are your experiences with this topic?</a:t>
            </a:r>
          </a:p>
          <a:p>
            <a:pPr lvl="1" algn="just" defTabSz="1007943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/>
            </a:pPr>
            <a:r>
              <a:rPr lang="en-US" sz="2300" dirty="0" smtClean="0"/>
              <a:t>Which positions and initiatives should the </a:t>
            </a:r>
            <a:r>
              <a:rPr lang="en-US" sz="2300" dirty="0"/>
              <a:t>E</a:t>
            </a:r>
            <a:r>
              <a:rPr lang="en-US" sz="2300" dirty="0" smtClean="0"/>
              <a:t>uropean parliament develop concerning free mobility?</a:t>
            </a:r>
          </a:p>
          <a:p>
            <a:pPr marL="201589" indent="-201589" defTabSz="1007943" eaLnBrk="1" fontAlgn="auto" hangingPunct="1">
              <a:spcBef>
                <a:spcPts val="992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de-DE" dirty="0"/>
          </a:p>
        </p:txBody>
      </p:sp>
      <p:pic>
        <p:nvPicPr>
          <p:cNvPr id="23559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92" y="2123653"/>
            <a:ext cx="3672408" cy="475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776" y="708025"/>
            <a:ext cx="9649072" cy="1343620"/>
          </a:xfrm>
        </p:spPr>
        <p:txBody>
          <a:bodyPr rtlCol="0">
            <a:normAutofit fontScale="90000"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number one: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LINKE (German party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4409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DE" sz="4409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de-DE" sz="4409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215776" y="1907629"/>
            <a:ext cx="5544616" cy="5112568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1800" dirty="0" smtClean="0"/>
              <a:t>European parliament decided to facilitate the free movement of labor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1800" dirty="0"/>
              <a:t>t</a:t>
            </a:r>
            <a:r>
              <a:rPr lang="en-US" sz="1800" dirty="0" smtClean="0"/>
              <a:t>he political party DIE LINKE sees the free movement of labor as a basic human right in the EU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1800" dirty="0"/>
              <a:t>t</a:t>
            </a:r>
            <a:r>
              <a:rPr lang="en-US" sz="1800" dirty="0" smtClean="0"/>
              <a:t>here have been obstacles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1800" dirty="0"/>
              <a:t>e</a:t>
            </a:r>
            <a:r>
              <a:rPr lang="en-US" sz="1800" dirty="0" smtClean="0"/>
              <a:t>mployees shall earn the same money in the same places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1800" dirty="0" smtClean="0"/>
              <a:t>they shall have the same labor conditions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1800" dirty="0" smtClean="0"/>
              <a:t>European Commission wants to promote the free movement to react to the skill shortage in European countries</a:t>
            </a:r>
            <a:endParaRPr lang="en-US" sz="1800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44" t="13667" r="-7116" b="8026"/>
          <a:stretch/>
        </p:blipFill>
        <p:spPr>
          <a:xfrm>
            <a:off x="6120432" y="2123653"/>
            <a:ext cx="3609474" cy="4343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776" y="611485"/>
            <a:ext cx="9058399" cy="1512888"/>
          </a:xfrm>
        </p:spPr>
        <p:txBody>
          <a:bodyPr rtlCol="0">
            <a:noAutofit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de-DE" sz="4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de-DE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de-DE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de-DE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de-DE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DIE GRÜNEN (</a:t>
            </a:r>
            <a:r>
              <a:rPr lang="de-DE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erman </a:t>
            </a:r>
            <a:r>
              <a:rPr lang="de-DE" sz="4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party</a:t>
            </a:r>
            <a:r>
              <a:rPr lang="de-DE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7784" y="2555701"/>
            <a:ext cx="5025950" cy="4608512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1800" dirty="0"/>
              <a:t>f</a:t>
            </a:r>
            <a:r>
              <a:rPr lang="en-US" sz="1800" dirty="0" smtClean="0"/>
              <a:t>reedom of movement for employees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1800" dirty="0" smtClean="0"/>
              <a:t>diminishing inequalities in the member states regarding payment, conditions etc.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1800" dirty="0"/>
              <a:t>l</a:t>
            </a:r>
            <a:r>
              <a:rPr lang="en-US" sz="1800" dirty="0" smtClean="0"/>
              <a:t>eads to the development of chances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1800" dirty="0"/>
              <a:t>e</a:t>
            </a:r>
            <a:r>
              <a:rPr lang="en-US" sz="1800" dirty="0" smtClean="0"/>
              <a:t>very EU country has different social </a:t>
            </a:r>
            <a:r>
              <a:rPr lang="en-US" sz="1800" dirty="0" smtClean="0"/>
              <a:t>security </a:t>
            </a:r>
            <a:r>
              <a:rPr lang="en-US" sz="1800" dirty="0" smtClean="0"/>
              <a:t>and working conditions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1800" dirty="0" smtClean="0"/>
              <a:t>equal social securities and working conditions are needed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1800" dirty="0"/>
              <a:t>r</a:t>
            </a:r>
            <a:r>
              <a:rPr lang="en-US" sz="1800" dirty="0" smtClean="0"/>
              <a:t>ight wing populism</a:t>
            </a:r>
            <a:endParaRPr lang="en-US" sz="1800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t="9854" r="11382" b="6705"/>
          <a:stretch/>
        </p:blipFill>
        <p:spPr>
          <a:xfrm>
            <a:off x="6192440" y="2483693"/>
            <a:ext cx="3056023" cy="4427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28925" y="684213"/>
            <a:ext cx="4424363" cy="660400"/>
          </a:xfrm>
        </p:spPr>
        <p:txBody>
          <a:bodyPr rtlCol="0">
            <a:normAutofit fontScale="90000"/>
          </a:bodyPr>
          <a:lstStyle/>
          <a:p>
            <a:pPr defTabSz="1007943" eaLnBrk="1" fontAlgn="auto" hangingPunct="1">
              <a:spcBef>
                <a:spcPts val="441"/>
              </a:spcBef>
              <a:spcAft>
                <a:spcPts val="0"/>
              </a:spcAft>
              <a:defRPr/>
            </a:pPr>
            <a:r>
              <a:rPr lang="de-DE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de-DE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feld 3"/>
          <p:cNvSpPr txBox="1">
            <a:spLocks noChangeArrowheads="1"/>
          </p:cNvSpPr>
          <p:nvPr/>
        </p:nvSpPr>
        <p:spPr bwMode="auto">
          <a:xfrm>
            <a:off x="4824288" y="2483693"/>
            <a:ext cx="4025973" cy="379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457200" indent="-457200" eaLnBrk="1" hangingPunct="1">
              <a:spcAft>
                <a:spcPts val="1413"/>
              </a:spcAft>
              <a:buClr>
                <a:srgbClr val="000000"/>
              </a:buClr>
              <a:buSzPct val="100000"/>
              <a:buAutoNum type="arabicPeriod" startAt="5"/>
            </a:pPr>
            <a:r>
              <a:rPr lang="en-US" altLang="de-DE" sz="2400" dirty="0" smtClean="0">
                <a:latin typeface="Arial" charset="0"/>
                <a:ea typeface="Microsoft YaHei" pitchFamily="34" charset="-122"/>
              </a:rPr>
              <a:t>Advantages for Germany</a:t>
            </a:r>
          </a:p>
          <a:p>
            <a:pPr marL="457200" indent="-457200" eaLnBrk="1" hangingPunct="1">
              <a:spcAft>
                <a:spcPts val="1413"/>
              </a:spcAft>
              <a:buClr>
                <a:srgbClr val="000000"/>
              </a:buClr>
              <a:buSzPct val="100000"/>
              <a:buAutoNum type="arabicPeriod" startAt="5"/>
            </a:pPr>
            <a:r>
              <a:rPr lang="en-US" altLang="de-DE" sz="2400" dirty="0" smtClean="0">
                <a:latin typeface="Arial" charset="0"/>
                <a:ea typeface="Microsoft YaHei" pitchFamily="34" charset="-122"/>
              </a:rPr>
              <a:t>Disadvantages for Germany</a:t>
            </a:r>
          </a:p>
          <a:p>
            <a:pPr eaLnBrk="1" hangingPunct="1">
              <a:spcAft>
                <a:spcPts val="1413"/>
              </a:spcAft>
              <a:buClr>
                <a:srgbClr val="000000"/>
              </a:buClr>
              <a:buSzPct val="100000"/>
            </a:pPr>
            <a:r>
              <a:rPr lang="en-US" altLang="de-DE" sz="2400" dirty="0" smtClean="0">
                <a:latin typeface="Arial" charset="0"/>
                <a:ea typeface="Microsoft YaHei" pitchFamily="34" charset="-122"/>
              </a:rPr>
              <a:t>7.	Our solutions</a:t>
            </a:r>
          </a:p>
          <a:p>
            <a:pPr marL="457200" indent="-457200" eaLnBrk="1" hangingPunct="1">
              <a:spcAft>
                <a:spcPts val="1413"/>
              </a:spcAft>
              <a:buClr>
                <a:srgbClr val="000000"/>
              </a:buClr>
              <a:buSzPct val="100000"/>
              <a:buAutoNum type="arabicPeriod" startAt="8"/>
            </a:pPr>
            <a:r>
              <a:rPr lang="en-US" altLang="de-DE" sz="2400" dirty="0" smtClean="0">
                <a:latin typeface="Arial" charset="0"/>
                <a:ea typeface="Microsoft YaHei" pitchFamily="34" charset="-122"/>
              </a:rPr>
              <a:t>Letters to politicians in the EU</a:t>
            </a:r>
          </a:p>
          <a:p>
            <a:pPr marL="457200" indent="-457200" eaLnBrk="1" hangingPunct="1">
              <a:spcAft>
                <a:spcPts val="1413"/>
              </a:spcAft>
              <a:buClr>
                <a:srgbClr val="000000"/>
              </a:buClr>
              <a:buSzPct val="100000"/>
              <a:buAutoNum type="arabicPeriod" startAt="8"/>
            </a:pPr>
            <a:endParaRPr lang="en-US" altLang="de-DE" sz="2400" dirty="0" smtClean="0">
              <a:latin typeface="Arial" charset="0"/>
              <a:ea typeface="Microsoft YaHei" pitchFamily="34" charset="-122"/>
            </a:endParaRPr>
          </a:p>
          <a:p>
            <a:pPr eaLnBrk="1" hangingPunct="1"/>
            <a:endParaRPr lang="de-DE" altLang="de-DE" sz="1400" dirty="0">
              <a:latin typeface="Arial" charset="0"/>
              <a:ea typeface="Microsoft YaHei" pitchFamily="34" charset="-122"/>
            </a:endParaRPr>
          </a:p>
        </p:txBody>
      </p:sp>
      <p:sp>
        <p:nvSpPr>
          <p:cNvPr id="14341" name="Textfeld 4"/>
          <p:cNvSpPr txBox="1">
            <a:spLocks noChangeArrowheads="1"/>
          </p:cNvSpPr>
          <p:nvPr/>
        </p:nvSpPr>
        <p:spPr bwMode="auto">
          <a:xfrm>
            <a:off x="1292225" y="2222500"/>
            <a:ext cx="3532188" cy="359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Aft>
                <a:spcPts val="1413"/>
              </a:spcAft>
              <a:buClr>
                <a:srgbClr val="000000"/>
              </a:buClr>
              <a:buSzPct val="100000"/>
              <a:buFont typeface="Century Gothic" pitchFamily="34" charset="0"/>
              <a:buAutoNum type="arabicPeriod"/>
            </a:pPr>
            <a:r>
              <a:rPr lang="en-US" altLang="de-DE" sz="2400" dirty="0" smtClean="0">
                <a:latin typeface="Arial" charset="0"/>
                <a:ea typeface="Microsoft YaHei" pitchFamily="34" charset="-122"/>
              </a:rPr>
              <a:t>Definition of free mobility</a:t>
            </a:r>
          </a:p>
          <a:p>
            <a:pPr eaLnBrk="1" hangingPunct="1">
              <a:spcAft>
                <a:spcPts val="1413"/>
              </a:spcAft>
              <a:buClr>
                <a:srgbClr val="000000"/>
              </a:buClr>
              <a:buSzPct val="100000"/>
              <a:buFont typeface="Century Gothic" pitchFamily="34" charset="0"/>
              <a:buAutoNum type="arabicPeriod"/>
            </a:pPr>
            <a:r>
              <a:rPr lang="en-US" altLang="de-DE" sz="2400" dirty="0" smtClean="0">
                <a:latin typeface="Arial" charset="0"/>
                <a:ea typeface="Microsoft YaHei" pitchFamily="34" charset="-122"/>
              </a:rPr>
              <a:t>Reasons for going abroad</a:t>
            </a:r>
          </a:p>
          <a:p>
            <a:pPr eaLnBrk="1" hangingPunct="1">
              <a:spcAft>
                <a:spcPts val="1413"/>
              </a:spcAft>
              <a:buClr>
                <a:srgbClr val="000000"/>
              </a:buClr>
              <a:buSzPct val="100000"/>
              <a:buFont typeface="Century Gothic" pitchFamily="34" charset="0"/>
              <a:buAutoNum type="arabicPeriod"/>
            </a:pPr>
            <a:r>
              <a:rPr lang="en-US" altLang="de-DE" sz="2400" dirty="0" smtClean="0">
                <a:latin typeface="Arial" charset="0"/>
                <a:ea typeface="Microsoft YaHei" pitchFamily="34" charset="-122"/>
              </a:rPr>
              <a:t>Advantages for the EU</a:t>
            </a:r>
          </a:p>
          <a:p>
            <a:pPr eaLnBrk="1" hangingPunct="1">
              <a:spcAft>
                <a:spcPts val="1413"/>
              </a:spcAft>
              <a:buClr>
                <a:srgbClr val="000000"/>
              </a:buClr>
              <a:buSzPct val="100000"/>
              <a:buFont typeface="Century Gothic" pitchFamily="34" charset="0"/>
              <a:buAutoNum type="arabicPeriod"/>
            </a:pPr>
            <a:r>
              <a:rPr lang="en-US" altLang="de-DE" sz="2400" dirty="0" smtClean="0">
                <a:latin typeface="Arial" charset="0"/>
                <a:ea typeface="Microsoft YaHei" pitchFamily="34" charset="-122"/>
              </a:rPr>
              <a:t>Disadvantages for the EU</a:t>
            </a:r>
            <a:endParaRPr lang="en-US" altLang="de-DE" sz="2400" dirty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1799" y="2727325"/>
            <a:ext cx="921702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YaHei" charset="-122"/>
              </a:rPr>
              <a:t>People are allowed to move to other countries in the EU and work there without requiring any visa.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charset="0"/>
              <a:ea typeface="Microsoft YaHei" charset="-122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15776" y="1115541"/>
            <a:ext cx="9577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Microsoft YaHei" charset="-122"/>
              </a:rPr>
              <a:t>Definition </a:t>
            </a:r>
            <a:r>
              <a:rPr lang="de-DE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Microsoft YaHei" charset="-122"/>
              </a:rPr>
              <a:t>of</a:t>
            </a:r>
            <a:r>
              <a:rPr lang="de-DE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Microsoft YaHei" charset="-122"/>
              </a:rPr>
              <a:t> </a:t>
            </a:r>
            <a:r>
              <a:rPr lang="de-DE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Microsoft YaHei" charset="-122"/>
              </a:rPr>
              <a:t>free</a:t>
            </a:r>
            <a:r>
              <a:rPr lang="de-DE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Microsoft YaHei" charset="-122"/>
              </a:rPr>
              <a:t> </a:t>
            </a:r>
            <a:r>
              <a:rPr lang="de-DE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Microsoft YaHei" charset="-122"/>
              </a:rPr>
              <a:t>mobility</a:t>
            </a:r>
            <a:r>
              <a:rPr lang="de-DE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Microsoft YaHei" charset="-122"/>
              </a:rPr>
              <a:t>:</a:t>
            </a:r>
            <a:endParaRPr lang="de-DE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215776" y="395461"/>
            <a:ext cx="8467725" cy="1512888"/>
          </a:xfrm>
        </p:spPr>
        <p:txBody>
          <a:bodyPr rtlCol="0">
            <a:normAutofit/>
          </a:bodyPr>
          <a:lstStyle/>
          <a:p>
            <a:pPr defTabSz="1007943" eaLnBrk="1" fontAlgn="auto" hangingPunct="1">
              <a:spcBef>
                <a:spcPts val="441"/>
              </a:spcBef>
              <a:spcAft>
                <a:spcPts val="0"/>
              </a:spcAft>
              <a:defRPr/>
            </a:pPr>
            <a:r>
              <a:rPr lang="de-DE" altLang="de-DE" sz="5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r>
              <a:rPr lang="de-DE" altLang="de-DE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5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altLang="de-DE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5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de-DE" altLang="de-DE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5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abroad</a:t>
            </a:r>
            <a:r>
              <a:rPr lang="de-DE" altLang="de-DE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215776" y="2317750"/>
            <a:ext cx="9649072" cy="4335463"/>
          </a:xfrm>
        </p:spPr>
        <p:txBody>
          <a:bodyPr rtlCol="0">
            <a:normAutofit fontScale="77500" lnSpcReduction="20000"/>
          </a:bodyPr>
          <a:lstStyle/>
          <a:p>
            <a:pPr algn="just" defTabSz="1007943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/>
            </a:pPr>
            <a:r>
              <a:rPr lang="en-US" altLang="de-DE" sz="3600" dirty="0"/>
              <a:t>m</a:t>
            </a:r>
            <a:r>
              <a:rPr lang="en-US" altLang="de-DE" sz="3600" dirty="0" smtClean="0"/>
              <a:t>ost qualifications are accepted across Europe</a:t>
            </a:r>
          </a:p>
          <a:p>
            <a:pPr algn="just" defTabSz="1007943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/>
            </a:pPr>
            <a:r>
              <a:rPr lang="en-US" altLang="de-DE" sz="3600" dirty="0"/>
              <a:t>n</a:t>
            </a:r>
            <a:r>
              <a:rPr lang="en-US" altLang="de-DE" sz="3600" dirty="0" smtClean="0"/>
              <a:t>o discrimination between native and migrant workers</a:t>
            </a:r>
          </a:p>
          <a:p>
            <a:pPr algn="just" defTabSz="1007943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/>
            </a:pPr>
            <a:r>
              <a:rPr lang="en-US" altLang="de-DE" sz="3600" dirty="0"/>
              <a:t>p</a:t>
            </a:r>
            <a:r>
              <a:rPr lang="en-US" altLang="de-DE" sz="3600" dirty="0" smtClean="0"/>
              <a:t>eople can spend their pension in other countries</a:t>
            </a:r>
          </a:p>
          <a:p>
            <a:pPr algn="just" defTabSz="1007943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/>
            </a:pPr>
            <a:r>
              <a:rPr lang="en-US" altLang="de-DE" sz="3600" dirty="0"/>
              <a:t>b</a:t>
            </a:r>
            <a:r>
              <a:rPr lang="en-US" altLang="de-DE" sz="3600" dirty="0" smtClean="0"/>
              <a:t>ig differences between the income levels of the European countries</a:t>
            </a:r>
          </a:p>
          <a:p>
            <a:pPr marL="457200" indent="-457200" defTabSz="1007943" eaLnBrk="1" fontAlgn="auto" hangingPunct="1">
              <a:spcBef>
                <a:spcPts val="661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Symbol" pitchFamily="18" charset="2"/>
              <a:buChar char="-"/>
              <a:defRPr/>
            </a:pPr>
            <a:endParaRPr lang="de-DE" altLang="de-DE" sz="1984" dirty="0" smtClean="0"/>
          </a:p>
          <a:p>
            <a:pPr marL="457200" indent="-457200" defTabSz="1007943" eaLnBrk="1" fontAlgn="auto" hangingPunct="1">
              <a:spcBef>
                <a:spcPts val="661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Symbol" pitchFamily="18" charset="2"/>
              <a:buChar char="-"/>
              <a:defRPr/>
            </a:pPr>
            <a:endParaRPr lang="de-DE" altLang="de-DE" sz="1984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23850"/>
            <a:ext cx="8642350" cy="668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15776" y="827509"/>
            <a:ext cx="8640763" cy="1008063"/>
          </a:xfrm>
        </p:spPr>
        <p:txBody>
          <a:bodyPr rtlCol="0">
            <a:normAutofit/>
          </a:bodyPr>
          <a:lstStyle/>
          <a:p>
            <a:pPr defTabSz="1007943" eaLnBrk="1" fontAlgn="auto" hangingPunct="1">
              <a:spcBef>
                <a:spcPts val="441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altLang="de-DE" sz="4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</a:t>
            </a:r>
            <a:r>
              <a:rPr lang="de-DE" altLang="de-DE" sz="4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altLang="de-DE" sz="4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4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altLang="de-DE" sz="4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4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EU: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215776" y="2573338"/>
            <a:ext cx="9721080" cy="49863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n-US" altLang="de-DE" sz="2800" dirty="0" smtClean="0"/>
              <a:t>unemployment rate decreases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n-US" altLang="de-DE" sz="2800" dirty="0"/>
              <a:t>m</a:t>
            </a:r>
            <a:r>
              <a:rPr lang="en-US" altLang="de-DE" sz="2800" dirty="0" smtClean="0"/>
              <a:t>ore flexible labor markets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n-US" altLang="de-DE" sz="2800" dirty="0"/>
              <a:t>c</a:t>
            </a:r>
            <a:r>
              <a:rPr lang="en-US" altLang="de-DE" sz="2800" dirty="0" smtClean="0"/>
              <a:t>ould help to reduce regional inequalities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n-US" altLang="de-DE" sz="2800" dirty="0"/>
              <a:t>f</a:t>
            </a:r>
            <a:r>
              <a:rPr lang="en-US" altLang="de-DE" sz="2800" dirty="0" smtClean="0"/>
              <a:t>ill undesirable jobs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n-US" altLang="de-DE" sz="2800" dirty="0"/>
              <a:t>c</a:t>
            </a:r>
            <a:r>
              <a:rPr lang="en-US" altLang="de-DE" sz="2800" dirty="0" smtClean="0"/>
              <a:t>an prevent wage inflation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776" y="971525"/>
            <a:ext cx="9507537" cy="1008063"/>
          </a:xfrm>
        </p:spPr>
        <p:txBody>
          <a:bodyPr rtlCol="0">
            <a:noAutofit/>
          </a:bodyPr>
          <a:lstStyle/>
          <a:p>
            <a:pPr defTabSz="1007943" eaLnBrk="1" fontAlgn="auto" hangingPunct="1">
              <a:spcBef>
                <a:spcPts val="441"/>
              </a:spcBef>
              <a:spcAft>
                <a:spcPts val="0"/>
              </a:spcAft>
              <a:defRPr/>
            </a:pPr>
            <a:r>
              <a:rPr lang="de-DE" altLang="de-DE" sz="4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de-DE" altLang="de-DE" sz="4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4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altLang="de-DE" sz="4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4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altLang="de-DE" sz="4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4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EU:</a:t>
            </a:r>
            <a:r>
              <a:rPr lang="de-DE" altLang="de-DE" sz="4800" dirty="0">
                <a:solidFill>
                  <a:srgbClr val="000000"/>
                </a:solidFill>
              </a:rPr>
              <a:t/>
            </a:r>
            <a:br>
              <a:rPr lang="de-DE" altLang="de-DE" sz="4800" dirty="0">
                <a:solidFill>
                  <a:srgbClr val="000000"/>
                </a:solidFill>
              </a:rPr>
            </a:br>
            <a:endParaRPr lang="de-DE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>
          <a:xfrm>
            <a:off x="287784" y="2123653"/>
            <a:ext cx="9433047" cy="579437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§"/>
            </a:pPr>
            <a:r>
              <a:rPr lang="en-US" altLang="de-DE" sz="2800" dirty="0"/>
              <a:t>b</a:t>
            </a:r>
            <a:r>
              <a:rPr lang="en-US" altLang="de-DE" sz="2800" dirty="0" smtClean="0"/>
              <a:t>ad working conditions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§"/>
            </a:pPr>
            <a:r>
              <a:rPr lang="en-US" altLang="de-DE" sz="2800" dirty="0"/>
              <a:t>m</a:t>
            </a:r>
            <a:r>
              <a:rPr lang="en-US" altLang="de-DE" sz="2800" dirty="0" smtClean="0"/>
              <a:t>ore immigration ➤ more unemployed people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§"/>
            </a:pPr>
            <a:r>
              <a:rPr lang="en-US" altLang="de-DE" sz="2800" dirty="0" smtClean="0"/>
              <a:t>not enough workers if many people go to other countries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§"/>
            </a:pPr>
            <a:r>
              <a:rPr lang="en-US" altLang="de-DE" sz="2800" dirty="0"/>
              <a:t>i</a:t>
            </a:r>
            <a:r>
              <a:rPr lang="en-US" altLang="de-DE" sz="2800" dirty="0" smtClean="0"/>
              <a:t>t‘s hard to settle and gain ground in the new country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776" y="467469"/>
            <a:ext cx="7272338" cy="1584325"/>
          </a:xfrm>
        </p:spPr>
        <p:txBody>
          <a:bodyPr rtlCol="0">
            <a:normAutofit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de-DE" sz="53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Advantages </a:t>
            </a:r>
            <a:r>
              <a:rPr lang="de-DE" sz="53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for</a:t>
            </a:r>
            <a:r>
              <a:rPr lang="de-DE" sz="53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Germany:</a:t>
            </a:r>
            <a:r>
              <a:rPr lang="de-DE" sz="4409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icrosoft YaHei" charset="-122"/>
              </a:rPr>
              <a:t/>
            </a:r>
            <a:br>
              <a:rPr lang="de-DE" sz="4409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icrosoft YaHei" charset="-122"/>
              </a:rPr>
            </a:br>
            <a:endParaRPr lang="de-DE" sz="4409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1" name="Textplatzhalter 2"/>
          <p:cNvSpPr>
            <a:spLocks noGrp="1"/>
          </p:cNvSpPr>
          <p:nvPr>
            <p:ph sz="half" idx="1"/>
          </p:nvPr>
        </p:nvSpPr>
        <p:spPr>
          <a:xfrm>
            <a:off x="215900" y="1835150"/>
            <a:ext cx="9648825" cy="4414838"/>
          </a:xfrm>
        </p:spPr>
        <p:txBody>
          <a:bodyPr rtlCol="0">
            <a:normAutofit fontScale="25000" lnSpcReduction="20000"/>
          </a:bodyPr>
          <a:lstStyle/>
          <a:p>
            <a:pPr algn="just" eaLnBrk="1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§"/>
              <a:defRPr/>
            </a:pPr>
            <a:r>
              <a:rPr lang="en-US" altLang="de-DE" sz="11200" dirty="0"/>
              <a:t>m</a:t>
            </a:r>
            <a:r>
              <a:rPr lang="en-US" altLang="de-DE" sz="11200" dirty="0" smtClean="0"/>
              <a:t>ore skilled personnel</a:t>
            </a:r>
          </a:p>
          <a:p>
            <a:pPr algn="just" eaLnBrk="1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§"/>
              <a:defRPr/>
            </a:pPr>
            <a:r>
              <a:rPr lang="en-US" altLang="de-DE" sz="11200" dirty="0" smtClean="0"/>
              <a:t>better chances for smaller companies to deal with competitive companies in the EU</a:t>
            </a:r>
          </a:p>
          <a:p>
            <a:pPr algn="just" eaLnBrk="1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§"/>
              <a:defRPr/>
            </a:pPr>
            <a:r>
              <a:rPr lang="en-US" altLang="de-DE" sz="11200" dirty="0"/>
              <a:t>m</a:t>
            </a:r>
            <a:r>
              <a:rPr lang="en-US" altLang="de-DE" sz="11200" dirty="0" smtClean="0"/>
              <a:t>ore competition ➤ cheaper products </a:t>
            </a:r>
          </a:p>
          <a:p>
            <a:pPr algn="just" eaLnBrk="1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§"/>
              <a:defRPr/>
            </a:pPr>
            <a:r>
              <a:rPr lang="en-US" altLang="de-DE" sz="11200" dirty="0"/>
              <a:t>i</a:t>
            </a:r>
            <a:r>
              <a:rPr lang="en-US" altLang="de-DE" sz="11200" dirty="0" smtClean="0"/>
              <a:t>mprovement </a:t>
            </a:r>
            <a:r>
              <a:rPr lang="en-US" altLang="de-DE" sz="11200" dirty="0" smtClean="0"/>
              <a:t>of</a:t>
            </a:r>
            <a:r>
              <a:rPr lang="en-US" altLang="de-DE" sz="11200" dirty="0" smtClean="0"/>
              <a:t> </a:t>
            </a:r>
            <a:r>
              <a:rPr lang="en-US" altLang="de-DE" sz="11200" dirty="0" smtClean="0"/>
              <a:t>efficiency</a:t>
            </a:r>
          </a:p>
          <a:p>
            <a:pPr algn="just" eaLnBrk="1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§"/>
              <a:defRPr/>
            </a:pPr>
            <a:r>
              <a:rPr lang="en-US" altLang="de-DE" sz="11200" dirty="0" smtClean="0"/>
              <a:t>millions of jobs are saved </a:t>
            </a:r>
          </a:p>
          <a:p>
            <a:pPr algn="just" eaLnBrk="1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§"/>
              <a:defRPr/>
            </a:pPr>
            <a:r>
              <a:rPr lang="en-US" altLang="de-DE" sz="11200" dirty="0" smtClean="0"/>
              <a:t>ensures the good economy in Germany ➤ role model for other countries</a:t>
            </a:r>
          </a:p>
          <a:p>
            <a:pPr eaLnBrk="1" hangingPunct="1">
              <a:spcBef>
                <a:spcPts val="663"/>
              </a:spcBef>
              <a:defRPr/>
            </a:pPr>
            <a:endParaRPr lang="de-DE" altLang="de-DE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776" y="683493"/>
            <a:ext cx="7272338" cy="1481138"/>
          </a:xfrm>
        </p:spPr>
        <p:txBody>
          <a:bodyPr rtlCol="0">
            <a:noAutofit/>
          </a:bodyPr>
          <a:lstStyle/>
          <a:p>
            <a:pPr defTabSz="1007943" eaLnBrk="1" fontAlgn="auto" hangingPunct="1">
              <a:spcBef>
                <a:spcPts val="441"/>
              </a:spcBef>
              <a:spcAft>
                <a:spcPts val="0"/>
              </a:spcAft>
              <a:defRPr/>
            </a:pPr>
            <a:r>
              <a:rPr lang="de-DE" sz="4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de-DE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Germany:</a:t>
            </a:r>
            <a:endParaRPr lang="de-DE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8" y="2411413"/>
            <a:ext cx="9072562" cy="4492625"/>
          </a:xfrm>
        </p:spPr>
        <p:txBody>
          <a:bodyPr rtlCol="0">
            <a:normAutofit/>
          </a:bodyPr>
          <a:lstStyle/>
          <a:p>
            <a:pPr algn="just" defTabSz="100794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Wingdings" charset="2"/>
              <a:buChar char="§"/>
              <a:defRPr/>
            </a:pPr>
            <a:r>
              <a:rPr lang="en-US" altLang="de-DE" sz="3200" dirty="0"/>
              <a:t>l</a:t>
            </a:r>
            <a:r>
              <a:rPr lang="en-US" altLang="de-DE" sz="3200" dirty="0" smtClean="0"/>
              <a:t>ess employment</a:t>
            </a:r>
          </a:p>
          <a:p>
            <a:pPr algn="just" defTabSz="100794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Wingdings" charset="2"/>
              <a:buChar char="§"/>
              <a:defRPr/>
            </a:pPr>
            <a:r>
              <a:rPr lang="en-US" altLang="de-DE" sz="3200" dirty="0" smtClean="0"/>
              <a:t>difficult to find work for unqualified people</a:t>
            </a:r>
          </a:p>
          <a:p>
            <a:pPr algn="just" defTabSz="100794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Wingdings" charset="2"/>
              <a:buChar char="§"/>
              <a:defRPr/>
            </a:pPr>
            <a:r>
              <a:rPr lang="en-US" altLang="de-DE" sz="3200" dirty="0"/>
              <a:t>p</a:t>
            </a:r>
            <a:r>
              <a:rPr lang="en-US" altLang="de-DE" sz="3200" dirty="0" smtClean="0"/>
              <a:t>roduction is outsourced to other countries</a:t>
            </a:r>
          </a:p>
          <a:p>
            <a:pPr algn="just" defTabSz="100794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Wingdings" charset="2"/>
              <a:buChar char="§"/>
              <a:defRPr/>
            </a:pPr>
            <a:r>
              <a:rPr lang="en-US" altLang="de-DE" sz="3200" dirty="0"/>
              <a:t>q</a:t>
            </a:r>
            <a:r>
              <a:rPr lang="en-US" altLang="de-DE" sz="3200" dirty="0" smtClean="0"/>
              <a:t>uality problems</a:t>
            </a:r>
          </a:p>
          <a:p>
            <a:pPr algn="just" defTabSz="100794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Pct val="45000"/>
              <a:buFont typeface="Wingdings" charset="2"/>
              <a:buChar char="§"/>
              <a:defRPr/>
            </a:pPr>
            <a:r>
              <a:rPr lang="en-US" altLang="de-DE" sz="3200" dirty="0"/>
              <a:t>p</a:t>
            </a:r>
            <a:r>
              <a:rPr lang="en-US" altLang="de-DE" sz="3200" dirty="0" smtClean="0"/>
              <a:t>roducts are too cheap</a:t>
            </a:r>
          </a:p>
          <a:p>
            <a:pPr marL="201589" indent="-201589" defTabSz="1007943" eaLnBrk="1" fontAlgn="auto" hangingPunct="1">
              <a:spcBef>
                <a:spcPts val="661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de-DE" sz="1984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0</TotalTime>
  <Words>441</Words>
  <Application>Microsoft Macintosh PowerPoint</Application>
  <PresentationFormat>Benutzerdefiniert</PresentationFormat>
  <Paragraphs>68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Savon</vt:lpstr>
      <vt:lpstr>Free mobility  </vt:lpstr>
      <vt:lpstr>Structure:</vt:lpstr>
      <vt:lpstr>PowerPoint-Präsentation</vt:lpstr>
      <vt:lpstr>Reasons for going abroad:</vt:lpstr>
      <vt:lpstr>PowerPoint-Präsentation</vt:lpstr>
      <vt:lpstr>Advantages for the EU:</vt:lpstr>
      <vt:lpstr>Disadvantages for the EU: </vt:lpstr>
      <vt:lpstr>Advantages for Germany: </vt:lpstr>
      <vt:lpstr>Disadvantages for Germany:</vt:lpstr>
      <vt:lpstr>Our solutions:</vt:lpstr>
      <vt:lpstr>Our letter to politicians in the EU:</vt:lpstr>
      <vt:lpstr>Answer number one: DIE LINKE (German party) </vt:lpstr>
      <vt:lpstr>Answer number two: DIE GRÜNEN (German party)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Disadvantages of mobility  in the EU</dc:title>
  <dc:creator>Vorname Nachname</dc:creator>
  <cp:lastModifiedBy>Kristin</cp:lastModifiedBy>
  <cp:revision>45</cp:revision>
  <cp:lastPrinted>1601-01-01T00:00:00Z</cp:lastPrinted>
  <dcterms:created xsi:type="dcterms:W3CDTF">2017-02-02T15:33:15Z</dcterms:created>
  <dcterms:modified xsi:type="dcterms:W3CDTF">2017-03-19T10:39:08Z</dcterms:modified>
  <cp:contentStatus>Endgültig</cp:contentStatus>
</cp:coreProperties>
</file>