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delle note</a:t>
            </a:r>
          </a:p>
        </p:txBody>
      </p:sp>
      <p:sp>
        <p:nvSpPr>
          <p:cNvPr id="4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&lt;intestazione&gt;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&lt;data/ora&gt;</a:t>
            </a:r>
          </a:p>
        </p:txBody>
      </p:sp>
      <p:sp>
        <p:nvSpPr>
          <p:cNvPr id="5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&lt;piè di pagina&gt;</a:t>
            </a:r>
          </a:p>
        </p:txBody>
      </p:sp>
      <p:sp>
        <p:nvSpPr>
          <p:cNvPr id="5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8283090-12B0-44E2-851D-685441A31708}" type="slidenum"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‹Nr.›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865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A813A80-7A32-4C85-A372-F65C2009BBDA}" type="slidenum">
              <a:rPr lang="it-IT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</a:t>
            </a:fld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F4E5F59-C49C-478C-A8B2-A5A5F4A66CA7}" type="slidenum">
              <a:rPr lang="it-IT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11</a:t>
            </a:fld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1320" cy="1779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1320" cy="1779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1320" cy="1779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6" name="Immagine 45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47" name="Immagine 46"/>
          <p:cNvPicPr/>
          <p:nvPr/>
        </p:nvPicPr>
        <p:blipFill>
          <a:blip r:embed="rId2" cstate="print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1320" cy="1779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1320" cy="1779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1320" cy="1779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1320" cy="1779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685800" y="1600200"/>
            <a:ext cx="7771320" cy="8248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1320" cy="1779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1320" cy="1779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1320" cy="1779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1" hidden="1"/>
          <p:cNvSpPr/>
          <p:nvPr/>
        </p:nvSpPr>
        <p:spPr>
          <a:xfrm>
            <a:off x="228600" y="228600"/>
            <a:ext cx="8694720" cy="246780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2"/>
          <p:cNvSpPr/>
          <p:nvPr/>
        </p:nvSpPr>
        <p:spPr>
          <a:xfrm>
            <a:off x="6047280" y="1824480"/>
            <a:ext cx="2875320" cy="712800"/>
          </a:xfrm>
          <a:custGeom>
            <a:avLst/>
            <a:gdLst/>
            <a:ahLst/>
            <a:cxn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2619360" y="1696320"/>
            <a:ext cx="5543280" cy="848880"/>
          </a:xfrm>
          <a:custGeom>
            <a:avLst/>
            <a:gdLst/>
            <a:ahLst/>
            <a:cxn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2828880" y="1708560"/>
            <a:ext cx="5466960" cy="773280"/>
          </a:xfrm>
          <a:custGeom>
            <a:avLst/>
            <a:gdLst/>
            <a:ahLst/>
            <a:cxn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5609520" y="1694880"/>
            <a:ext cx="3306960" cy="650520"/>
          </a:xfrm>
          <a:custGeom>
            <a:avLst/>
            <a:gdLst/>
            <a:ahLst/>
            <a:cxn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211680" y="1679400"/>
            <a:ext cx="8722440" cy="1328760"/>
          </a:xfrm>
          <a:custGeom>
            <a:avLst/>
            <a:gdLst/>
            <a:ahLst/>
            <a:cxn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228600" y="228600"/>
            <a:ext cx="8694720" cy="603396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6054840" y="5499360"/>
            <a:ext cx="2878920" cy="713880"/>
          </a:xfrm>
          <a:custGeom>
            <a:avLst/>
            <a:gdLst/>
            <a:ahLst/>
            <a:cxn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2622240" y="5370840"/>
            <a:ext cx="5550480" cy="850320"/>
          </a:xfrm>
          <a:custGeom>
            <a:avLst/>
            <a:gdLst/>
            <a:ahLst/>
            <a:cxn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2832120" y="5383080"/>
            <a:ext cx="5473800" cy="774360"/>
          </a:xfrm>
          <a:custGeom>
            <a:avLst/>
            <a:gdLst/>
            <a:ahLst/>
            <a:cxn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5616360" y="5369760"/>
            <a:ext cx="3311280" cy="651240"/>
          </a:xfrm>
          <a:custGeom>
            <a:avLst/>
            <a:gdLst/>
            <a:ahLst/>
            <a:cxn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211680" y="5353920"/>
            <a:ext cx="8722440" cy="1330560"/>
          </a:xfrm>
          <a:custGeom>
            <a:avLst/>
            <a:gdLst/>
            <a:ahLst/>
            <a:cxn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PlaceHolder 13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1320" cy="1779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1115640" y="2853000"/>
            <a:ext cx="6956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C6E7FC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Adressing  occupational struggles of Italian young people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4" name="Immagine 3"/>
          <p:cNvPicPr/>
          <p:nvPr/>
        </p:nvPicPr>
        <p:blipFill>
          <a:blip r:embed="rId3" cstate="print"/>
          <a:stretch/>
        </p:blipFill>
        <p:spPr>
          <a:xfrm>
            <a:off x="0" y="5905440"/>
            <a:ext cx="2951640" cy="95148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55" name="Immagine 4"/>
          <p:cNvPicPr/>
          <p:nvPr/>
        </p:nvPicPr>
        <p:blipFill>
          <a:blip r:embed="rId4" cstate="print"/>
          <a:stretch/>
        </p:blipFill>
        <p:spPr>
          <a:xfrm>
            <a:off x="0" y="14400"/>
            <a:ext cx="9142920" cy="141156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graphicFrame>
        <p:nvGraphicFramePr>
          <p:cNvPr id="56" name="Table 2"/>
          <p:cNvGraphicFramePr/>
          <p:nvPr/>
        </p:nvGraphicFramePr>
        <p:xfrm>
          <a:off x="457200" y="1196640"/>
          <a:ext cx="8229600" cy="91812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>
                          <a:solidFill>
                            <a:srgbClr val="F4FAF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ERASMUS+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>
                          <a:solidFill>
                            <a:srgbClr val="F4FAF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2015-1-DE03-KA219-013522_5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2840" marR="42840">
                    <a:noFill/>
                  </a:tcPr>
                </a:tc>
              </a:tr>
              <a:tr h="334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0" strike="noStrike" spc="-1">
                          <a:solidFill>
                            <a:srgbClr val="F4FAFE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"Career perspectives in Europe - Chances and challenges"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42840" marR="4284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pull dir="d"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magine 5"/>
          <p:cNvPicPr/>
          <p:nvPr/>
        </p:nvPicPr>
        <p:blipFill>
          <a:blip r:embed="rId2" cstate="print"/>
          <a:stretch/>
        </p:blipFill>
        <p:spPr>
          <a:xfrm>
            <a:off x="0" y="5905440"/>
            <a:ext cx="2951640" cy="95148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95" name="Immagine 7"/>
          <p:cNvPicPr/>
          <p:nvPr/>
        </p:nvPicPr>
        <p:blipFill>
          <a:blip r:embed="rId3" cstate="print"/>
          <a:stretch/>
        </p:blipFill>
        <p:spPr>
          <a:xfrm>
            <a:off x="0" y="14400"/>
            <a:ext cx="9142920" cy="141156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96" name="CustomShape 1"/>
          <p:cNvSpPr/>
          <p:nvPr/>
        </p:nvSpPr>
        <p:spPr>
          <a:xfrm>
            <a:off x="683640" y="1772640"/>
            <a:ext cx="7771320" cy="177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it-IT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5364000" y="3429000"/>
            <a:ext cx="3095280" cy="2375280"/>
          </a:xfrm>
          <a:prstGeom prst="cloud">
            <a:avLst/>
          </a:prstGeom>
          <a:ln>
            <a:solidFill>
              <a:srgbClr val="195E8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8" name="Immagine 8"/>
          <p:cNvPicPr/>
          <p:nvPr/>
        </p:nvPicPr>
        <p:blipFill>
          <a:blip r:embed="rId4" cstate="print"/>
          <a:stretch/>
        </p:blipFill>
        <p:spPr>
          <a:xfrm>
            <a:off x="6156000" y="3789000"/>
            <a:ext cx="1442520" cy="1722600"/>
          </a:xfrm>
          <a:prstGeom prst="rect">
            <a:avLst/>
          </a:prstGeom>
          <a:ln>
            <a:noFill/>
          </a:ln>
        </p:spPr>
      </p:pic>
      <p:sp>
        <p:nvSpPr>
          <p:cNvPr id="99" name="CustomShape 3"/>
          <p:cNvSpPr/>
          <p:nvPr/>
        </p:nvSpPr>
        <p:spPr>
          <a:xfrm>
            <a:off x="4284000" y="4941000"/>
            <a:ext cx="934920" cy="1006920"/>
          </a:xfrm>
          <a:prstGeom prst="cloud">
            <a:avLst/>
          </a:prstGeom>
          <a:ln>
            <a:solidFill>
              <a:srgbClr val="195E8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4"/>
          <p:cNvSpPr/>
          <p:nvPr/>
        </p:nvSpPr>
        <p:spPr>
          <a:xfrm>
            <a:off x="2988000" y="5373360"/>
            <a:ext cx="1150920" cy="790920"/>
          </a:xfrm>
          <a:prstGeom prst="cloud">
            <a:avLst/>
          </a:prstGeom>
          <a:ln>
            <a:solidFill>
              <a:srgbClr val="195E8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5"/>
          <p:cNvSpPr/>
          <p:nvPr/>
        </p:nvSpPr>
        <p:spPr>
          <a:xfrm>
            <a:off x="2195640" y="5877360"/>
            <a:ext cx="646920" cy="502920"/>
          </a:xfrm>
          <a:prstGeom prst="cloud">
            <a:avLst/>
          </a:prstGeom>
          <a:ln>
            <a:solidFill>
              <a:srgbClr val="195E8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TextShape 6"/>
          <p:cNvSpPr txBox="1"/>
          <p:nvPr/>
        </p:nvSpPr>
        <p:spPr>
          <a:xfrm>
            <a:off x="251520" y="1700808"/>
            <a:ext cx="8212320" cy="2115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desire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the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youngsters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being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able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plant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our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roots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Italy and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that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country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give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the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opportunity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grow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really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important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that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there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investment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and in the 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improvement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the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scholastic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system.</a:t>
            </a:r>
          </a:p>
        </p:txBody>
      </p:sp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Immagine 5"/>
          <p:cNvPicPr/>
          <p:nvPr/>
        </p:nvPicPr>
        <p:blipFill>
          <a:blip r:embed="rId3" cstate="print"/>
          <a:stretch/>
        </p:blipFill>
        <p:spPr>
          <a:xfrm>
            <a:off x="0" y="5905440"/>
            <a:ext cx="2951640" cy="95148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104" name="Immagine 7"/>
          <p:cNvPicPr/>
          <p:nvPr/>
        </p:nvPicPr>
        <p:blipFill>
          <a:blip r:embed="rId4" cstate="print"/>
          <a:stretch/>
        </p:blipFill>
        <p:spPr>
          <a:xfrm>
            <a:off x="0" y="14400"/>
            <a:ext cx="9142920" cy="141156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05" name="CustomShape 1"/>
          <p:cNvSpPr/>
          <p:nvPr/>
        </p:nvSpPr>
        <p:spPr>
          <a:xfrm>
            <a:off x="685800" y="2205000"/>
            <a:ext cx="7771320" cy="177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432720" y="2781000"/>
            <a:ext cx="8319960" cy="91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5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Thank you for the attention!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magine 6"/>
          <p:cNvPicPr/>
          <p:nvPr/>
        </p:nvPicPr>
        <p:blipFill>
          <a:blip r:embed="rId2" cstate="print"/>
          <a:stretch/>
        </p:blipFill>
        <p:spPr>
          <a:xfrm>
            <a:off x="7308360" y="4149000"/>
            <a:ext cx="1510920" cy="1804320"/>
          </a:xfrm>
          <a:prstGeom prst="rect">
            <a:avLst/>
          </a:prstGeom>
          <a:ln>
            <a:noFill/>
          </a:ln>
        </p:spPr>
      </p:pic>
      <p:sp>
        <p:nvSpPr>
          <p:cNvPr id="58" name="CustomShape 1"/>
          <p:cNvSpPr/>
          <p:nvPr/>
        </p:nvSpPr>
        <p:spPr>
          <a:xfrm>
            <a:off x="539640" y="1196640"/>
            <a:ext cx="7214040" cy="38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9" name="Immagine 5"/>
          <p:cNvPicPr/>
          <p:nvPr/>
        </p:nvPicPr>
        <p:blipFill>
          <a:blip r:embed="rId3" cstate="print"/>
          <a:stretch/>
        </p:blipFill>
        <p:spPr>
          <a:xfrm>
            <a:off x="0" y="5905440"/>
            <a:ext cx="2951640" cy="95148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60" name="Immagine 11"/>
          <p:cNvPicPr/>
          <p:nvPr/>
        </p:nvPicPr>
        <p:blipFill>
          <a:blip r:embed="rId4" cstate="print"/>
          <a:stretch/>
        </p:blipFill>
        <p:spPr>
          <a:xfrm>
            <a:off x="0" y="14400"/>
            <a:ext cx="9142920" cy="141156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61" name="CustomShape 2"/>
          <p:cNvSpPr/>
          <p:nvPr/>
        </p:nvSpPr>
        <p:spPr>
          <a:xfrm>
            <a:off x="539552" y="1772816"/>
            <a:ext cx="6766920" cy="301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Italy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is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country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with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lot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of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potential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in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many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fields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:  culture,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natural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scenaries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 and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scientific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knowledge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of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our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country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rappresent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engine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which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could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allow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endParaRPr lang="it-IT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this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nation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to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become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an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international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leader.  The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main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obstacle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to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fact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that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this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happens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is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bad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political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and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bureaucratic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management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of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</a:t>
            </a:r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country</a:t>
            </a:r>
            <a:r>
              <a:rPr lang="it-IT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.</a:t>
            </a:r>
            <a:endParaRPr lang="it-IT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wedg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magine 5"/>
          <p:cNvPicPr/>
          <p:nvPr/>
        </p:nvPicPr>
        <p:blipFill>
          <a:blip r:embed="rId2" cstate="print"/>
          <a:stretch/>
        </p:blipFill>
        <p:spPr>
          <a:xfrm>
            <a:off x="3491880" y="3212976"/>
            <a:ext cx="2159280" cy="3014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2" name="CustomShape 1"/>
          <p:cNvSpPr/>
          <p:nvPr/>
        </p:nvSpPr>
        <p:spPr>
          <a:xfrm>
            <a:off x="683640" y="1124640"/>
            <a:ext cx="7771320" cy="177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2"/>
          <p:cNvSpPr/>
          <p:nvPr/>
        </p:nvSpPr>
        <p:spPr>
          <a:xfrm>
            <a:off x="1259632" y="1412776"/>
            <a:ext cx="6399720" cy="115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flawed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 and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chaotic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bureaucratic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system in  Italy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has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led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this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country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to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loss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of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it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’s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main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development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power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source: the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younth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 </a:t>
            </a:r>
            <a:endParaRPr lang="it-IT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4" name="Immagine 3"/>
          <p:cNvPicPr/>
          <p:nvPr/>
        </p:nvPicPr>
        <p:blipFill>
          <a:blip r:embed="rId3" cstate="print"/>
          <a:stretch/>
        </p:blipFill>
        <p:spPr>
          <a:xfrm>
            <a:off x="0" y="5905440"/>
            <a:ext cx="2951640" cy="95148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65" name="Immagine 6"/>
          <p:cNvPicPr/>
          <p:nvPr/>
        </p:nvPicPr>
        <p:blipFill>
          <a:blip r:embed="rId4" cstate="print"/>
          <a:stretch/>
        </p:blipFill>
        <p:spPr>
          <a:xfrm>
            <a:off x="0" y="14400"/>
            <a:ext cx="9142920" cy="141156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323640" y="1845000"/>
            <a:ext cx="8424000" cy="374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" algn="ctr">
              <a:lnSpc>
                <a:spcPct val="1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8" name="Immagine 3"/>
          <p:cNvPicPr/>
          <p:nvPr/>
        </p:nvPicPr>
        <p:blipFill>
          <a:blip r:embed="rId2" cstate="print"/>
          <a:stretch/>
        </p:blipFill>
        <p:spPr>
          <a:xfrm>
            <a:off x="0" y="5905440"/>
            <a:ext cx="2951640" cy="95148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69" name="Immagine 4"/>
          <p:cNvPicPr/>
          <p:nvPr/>
        </p:nvPicPr>
        <p:blipFill>
          <a:blip r:embed="rId3" cstate="print"/>
          <a:stretch/>
        </p:blipFill>
        <p:spPr>
          <a:xfrm>
            <a:off x="0" y="14400"/>
            <a:ext cx="9142920" cy="141156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70" name="CustomShape 2"/>
          <p:cNvSpPr/>
          <p:nvPr/>
        </p:nvSpPr>
        <p:spPr>
          <a:xfrm>
            <a:off x="755640" y="1412640"/>
            <a:ext cx="4949280" cy="301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1" name="Immagine 6"/>
          <p:cNvPicPr/>
          <p:nvPr/>
        </p:nvPicPr>
        <p:blipFill>
          <a:blip r:embed="rId4" cstate="print"/>
          <a:stretch/>
        </p:blipFill>
        <p:spPr>
          <a:xfrm>
            <a:off x="6012160" y="3789040"/>
            <a:ext cx="230425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2" name="TextShape 3"/>
          <p:cNvSpPr txBox="1"/>
          <p:nvPr/>
        </p:nvSpPr>
        <p:spPr>
          <a:xfrm>
            <a:off x="1208160" y="1584000"/>
            <a:ext cx="7539480" cy="151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it-IT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One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the 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main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causes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the bad management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the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school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system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which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led  the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latest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generations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lose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confidence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the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italian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system, so  the 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youngsters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have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lost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the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passion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the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education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Immagine 4"/>
          <p:cNvPicPr/>
          <p:nvPr/>
        </p:nvPicPr>
        <p:blipFill>
          <a:blip r:embed="rId2" cstate="print"/>
          <a:stretch/>
        </p:blipFill>
        <p:spPr>
          <a:xfrm>
            <a:off x="0" y="5905440"/>
            <a:ext cx="2951640" cy="95148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74" name="Immagine 6"/>
          <p:cNvPicPr/>
          <p:nvPr/>
        </p:nvPicPr>
        <p:blipFill>
          <a:blip r:embed="rId3" cstate="print"/>
          <a:stretch/>
        </p:blipFill>
        <p:spPr>
          <a:xfrm>
            <a:off x="0" y="0"/>
            <a:ext cx="9142920" cy="141156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75" name="CustomShape 1"/>
          <p:cNvSpPr/>
          <p:nvPr/>
        </p:nvSpPr>
        <p:spPr>
          <a:xfrm>
            <a:off x="755576" y="1772816"/>
            <a:ext cx="7845480" cy="177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Once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they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get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 a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degree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difficoult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for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Italian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youngsters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to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become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part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of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working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community. So the  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relatively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old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age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of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workers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in Italy  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doesn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’t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allow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more innovative and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young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minds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to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succeed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.</a:t>
            </a:r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Immagine 5"/>
          <p:cNvPicPr/>
          <p:nvPr/>
        </p:nvPicPr>
        <p:blipFill>
          <a:blip r:embed="rId4" cstate="print"/>
          <a:stretch/>
        </p:blipFill>
        <p:spPr>
          <a:xfrm>
            <a:off x="4572000" y="3645024"/>
            <a:ext cx="3729600" cy="2056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magine 5"/>
          <p:cNvPicPr/>
          <p:nvPr/>
        </p:nvPicPr>
        <p:blipFill>
          <a:blip r:embed="rId2" cstate="print"/>
          <a:stretch/>
        </p:blipFill>
        <p:spPr>
          <a:xfrm>
            <a:off x="0" y="5905440"/>
            <a:ext cx="2951640" cy="95148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78" name="Immagine 7"/>
          <p:cNvPicPr/>
          <p:nvPr/>
        </p:nvPicPr>
        <p:blipFill>
          <a:blip r:embed="rId3" cstate="print"/>
          <a:stretch/>
        </p:blipFill>
        <p:spPr>
          <a:xfrm>
            <a:off x="0" y="14400"/>
            <a:ext cx="9142920" cy="141156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79" name="CustomShape 1"/>
          <p:cNvSpPr/>
          <p:nvPr/>
        </p:nvSpPr>
        <p:spPr>
          <a:xfrm>
            <a:off x="611560" y="2348880"/>
            <a:ext cx="7989480" cy="15121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Furthermore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ill-managed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bureaucracy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 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makes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extremely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difficult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to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have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stable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future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for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new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generations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of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this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country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. Data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from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2016 show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that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balance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between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our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country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coming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and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leaving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researchers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equal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to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 -13%.</a:t>
            </a:r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0" name="Immagine 4"/>
          <p:cNvPicPr/>
          <p:nvPr/>
        </p:nvPicPr>
        <p:blipFill>
          <a:blip r:embed="rId4" cstate="print"/>
          <a:stretch/>
        </p:blipFill>
        <p:spPr>
          <a:xfrm>
            <a:off x="5364088" y="3933056"/>
            <a:ext cx="2856600" cy="1894320"/>
          </a:xfrm>
          <a:prstGeom prst="rect">
            <a:avLst/>
          </a:prstGeom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Immagine 5"/>
          <p:cNvPicPr/>
          <p:nvPr/>
        </p:nvPicPr>
        <p:blipFill>
          <a:blip r:embed="rId2" cstate="print"/>
          <a:stretch/>
        </p:blipFill>
        <p:spPr>
          <a:xfrm>
            <a:off x="0" y="5905440"/>
            <a:ext cx="2951640" cy="95148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82" name="Immagine 7"/>
          <p:cNvPicPr/>
          <p:nvPr/>
        </p:nvPicPr>
        <p:blipFill>
          <a:blip r:embed="rId3" cstate="print"/>
          <a:stretch/>
        </p:blipFill>
        <p:spPr>
          <a:xfrm>
            <a:off x="0" y="14400"/>
            <a:ext cx="9142920" cy="141156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83" name="CustomShape 1"/>
          <p:cNvSpPr/>
          <p:nvPr/>
        </p:nvSpPr>
        <p:spPr>
          <a:xfrm>
            <a:off x="251520" y="2204864"/>
            <a:ext cx="7771320" cy="177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The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italians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that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tend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to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look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for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 job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abroad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are more or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less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all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people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that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have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just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get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degree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and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young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researchers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that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find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more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likely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to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cultivate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their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knowledge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in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countries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like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U.S.A., Great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Britan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,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Germany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and France.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Every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year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approximatly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3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thousand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italian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researchers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choose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path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of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working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abroad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.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This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is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worst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figure in </a:t>
            </a:r>
            <a:r>
              <a:rPr lang="it-IT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Europe</a:t>
            </a:r>
            <a:r>
              <a:rPr lang="it-IT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. </a:t>
            </a:r>
            <a:endParaRPr lang="it-IT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4" name="Immagine 4"/>
          <p:cNvPicPr/>
          <p:nvPr/>
        </p:nvPicPr>
        <p:blipFill>
          <a:blip r:embed="rId4" cstate="print"/>
          <a:stretch/>
        </p:blipFill>
        <p:spPr>
          <a:xfrm>
            <a:off x="5508104" y="3573016"/>
            <a:ext cx="3239280" cy="2255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Immagine 5"/>
          <p:cNvPicPr/>
          <p:nvPr/>
        </p:nvPicPr>
        <p:blipFill>
          <a:blip r:embed="rId2" cstate="print"/>
          <a:stretch/>
        </p:blipFill>
        <p:spPr>
          <a:xfrm>
            <a:off x="0" y="5905440"/>
            <a:ext cx="2951640" cy="95148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86" name="Immagine 7"/>
          <p:cNvPicPr/>
          <p:nvPr/>
        </p:nvPicPr>
        <p:blipFill>
          <a:blip r:embed="rId3" cstate="print"/>
          <a:stretch/>
        </p:blipFill>
        <p:spPr>
          <a:xfrm>
            <a:off x="0" y="14400"/>
            <a:ext cx="9142920" cy="141156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87" name="CustomShape 1"/>
          <p:cNvSpPr/>
          <p:nvPr/>
        </p:nvSpPr>
        <p:spPr>
          <a:xfrm>
            <a:off x="395536" y="2492896"/>
            <a:ext cx="7771320" cy="177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There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are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individuals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who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have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decided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to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leave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Italy in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order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to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look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for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workplaces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where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competence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and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merit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are more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appreciated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.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These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people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often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find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their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destination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in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occidental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countries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,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but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also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in  South America  and Asia.</a:t>
            </a:r>
            <a:endParaRPr lang="it-IT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8" name="Immagine 4"/>
          <p:cNvPicPr/>
          <p:nvPr/>
        </p:nvPicPr>
        <p:blipFill>
          <a:blip r:embed="rId4" cstate="print"/>
          <a:stretch/>
        </p:blipFill>
        <p:spPr>
          <a:xfrm>
            <a:off x="5004048" y="3717032"/>
            <a:ext cx="3262680" cy="205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magine 5"/>
          <p:cNvPicPr/>
          <p:nvPr/>
        </p:nvPicPr>
        <p:blipFill>
          <a:blip r:embed="rId2" cstate="print"/>
          <a:stretch/>
        </p:blipFill>
        <p:spPr>
          <a:xfrm>
            <a:off x="0" y="5905440"/>
            <a:ext cx="2951640" cy="95148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90" name="Immagine 7"/>
          <p:cNvPicPr/>
          <p:nvPr/>
        </p:nvPicPr>
        <p:blipFill>
          <a:blip r:embed="rId3" cstate="print"/>
          <a:stretch/>
        </p:blipFill>
        <p:spPr>
          <a:xfrm>
            <a:off x="0" y="14400"/>
            <a:ext cx="9142920" cy="141156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91" name="CustomShape 1"/>
          <p:cNvSpPr/>
          <p:nvPr/>
        </p:nvSpPr>
        <p:spPr>
          <a:xfrm>
            <a:off x="685800" y="1600200"/>
            <a:ext cx="7771320" cy="177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395640" y="1700640"/>
            <a:ext cx="545328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This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situation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obviously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leads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to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absence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of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Italy in the world wide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scenery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as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a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place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of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reception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of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new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minds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for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the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purpose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of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Increasing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production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of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 </a:t>
            </a:r>
            <a:r>
              <a:rPr lang="it-IT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innovations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  <a:ea typeface="DejaVu Sans"/>
              </a:rPr>
              <a:t>. </a:t>
            </a:r>
            <a:endParaRPr lang="it-IT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3" name="Immagine 8"/>
          <p:cNvPicPr/>
          <p:nvPr/>
        </p:nvPicPr>
        <p:blipFill>
          <a:blip r:embed="rId4" cstate="print"/>
          <a:stretch/>
        </p:blipFill>
        <p:spPr>
          <a:xfrm>
            <a:off x="5364088" y="4005064"/>
            <a:ext cx="3452400" cy="1992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439</Words>
  <Application>Microsoft Macintosh PowerPoint</Application>
  <PresentationFormat>Bildschirmpräsentation (4:3)</PresentationFormat>
  <Paragraphs>25</Paragraphs>
  <Slides>11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Marchesini Group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in emilia romagna– big company’s/employment rate</dc:title>
  <dc:subject/>
  <dc:creator>GOZZA.FIL.3ACM</dc:creator>
  <dc:description/>
  <cp:lastModifiedBy>Kristin</cp:lastModifiedBy>
  <cp:revision>98</cp:revision>
  <dcterms:created xsi:type="dcterms:W3CDTF">2016-02-25T09:39:03Z</dcterms:created>
  <dcterms:modified xsi:type="dcterms:W3CDTF">2017-04-06T09:54:33Z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Marchesini Group S.p.A.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Presentazione su schermo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11</vt:i4>
  </property>
</Properties>
</file>