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9A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Arkusz_programu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1. </a:t>
            </a:r>
            <a:r>
              <a:rPr lang="en-US"/>
              <a:t>Do school and education play an important role in your life? </a:t>
            </a:r>
            <a:endParaRPr lang="pl-PL"/>
          </a:p>
          <a:p>
            <a:pPr>
              <a:defRPr/>
            </a:pPr>
            <a:endParaRPr lang="en-US"/>
          </a:p>
        </c:rich>
      </c:tx>
      <c:layout>
        <c:manualLayout>
          <c:xMode val="edge"/>
          <c:yMode val="edge"/>
          <c:x val="0.10575000000000002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1. Do school and education play an important role in your life? (50 reacties)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Yes</c:v>
                </c:pt>
                <c:pt idx="1">
                  <c:v>No </c:v>
                </c:pt>
              </c:strCache>
            </c:strRef>
          </c:cat>
          <c:val>
            <c:numRef>
              <c:f>Arkusz1!$B$2:$B$3</c:f>
              <c:numCache>
                <c:formatCode>0%</c:formatCode>
                <c:ptCount val="2"/>
                <c:pt idx="0">
                  <c:v>0.88000000000000056</c:v>
                </c:pt>
                <c:pt idx="1">
                  <c:v>0.12000000000000002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</a:t>
            </a:r>
            <a:r>
              <a:rPr lang="pl-PL"/>
              <a:t>2. </a:t>
            </a:r>
            <a:r>
              <a:rPr lang="en-US"/>
              <a:t>Do you feel prepared for a career after school? 
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 Do you feel prepared for a career after school? (49 reacties)
</c:v>
                </c:pt>
              </c:strCache>
            </c:strRef>
          </c:tx>
          <c:invertIfNegative val="0"/>
          <c:cat>
            <c:strRef>
              <c:f>Arkusz1!$A$2:$A$4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I don't know</c:v>
                </c:pt>
              </c:strCache>
            </c:strRef>
          </c:cat>
          <c:val>
            <c:numRef>
              <c:f>Arkusz1!$B$2:$B$4</c:f>
              <c:numCache>
                <c:formatCode>0.00%</c:formatCode>
                <c:ptCount val="3"/>
                <c:pt idx="0">
                  <c:v>0.24500000000000016</c:v>
                </c:pt>
                <c:pt idx="1">
                  <c:v>0.46900000000000008</c:v>
                </c:pt>
                <c:pt idx="2">
                  <c:v>0.28600000000000031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87760"/>
        <c:axId val="158487368"/>
      </c:barChart>
      <c:catAx>
        <c:axId val="15848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487368"/>
        <c:crosses val="autoZero"/>
        <c:auto val="1"/>
        <c:lblAlgn val="ctr"/>
        <c:lblOffset val="100"/>
        <c:noMultiLvlLbl val="0"/>
      </c:catAx>
      <c:valAx>
        <c:axId val="15848736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58487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3. What else can your school do to prepare you for your life after school?
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9898927107795827E-2"/>
          <c:y val="0.22155407821453213"/>
          <c:w val="0.91401920154717553"/>
          <c:h val="0.389655426096821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3. What else can your school do to prepare you for your life after school?
(42 reacties)
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give money</c:v>
                </c:pt>
                <c:pt idx="1">
                  <c:v>demanding teachers</c:v>
                </c:pt>
                <c:pt idx="2">
                  <c:v>nothing</c:v>
                </c:pt>
                <c:pt idx="3">
                  <c:v>practical activities</c:v>
                </c:pt>
                <c:pt idx="4">
                  <c:v>I don't know</c:v>
                </c:pt>
                <c:pt idx="5">
                  <c:v>more PE</c:v>
                </c:pt>
                <c:pt idx="6">
                  <c:v>lectures about universities</c:v>
                </c:pt>
                <c:pt idx="7">
                  <c:v>more interesting lessons</c:v>
                </c:pt>
                <c:pt idx="8">
                  <c:v>develop yourself</c:v>
                </c:pt>
                <c:pt idx="9">
                  <c:v>workshops</c:v>
                </c:pt>
                <c:pt idx="10">
                  <c:v>extra IT exercises</c:v>
                </c:pt>
                <c:pt idx="11">
                  <c:v>meeting with career counsellors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8</c:v>
                </c:pt>
                <c:pt idx="3">
                  <c:v>11</c:v>
                </c:pt>
                <c:pt idx="4">
                  <c:v>7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89720"/>
        <c:axId val="158490112"/>
      </c:barChart>
      <c:catAx>
        <c:axId val="158489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8490112"/>
        <c:crosses val="autoZero"/>
        <c:auto val="1"/>
        <c:lblAlgn val="ctr"/>
        <c:lblOffset val="100"/>
        <c:noMultiLvlLbl val="0"/>
      </c:catAx>
      <c:valAx>
        <c:axId val="15849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8489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4. What do you want to do after school?</c:v>
                </c:pt>
              </c:strCache>
            </c:strRef>
          </c:tx>
          <c:invertIfNegative val="0"/>
          <c:cat>
            <c:strRef>
              <c:f>Arkusz1!$A$2:$A$8</c:f>
              <c:strCache>
                <c:ptCount val="7"/>
                <c:pt idx="0">
                  <c:v>go to school/job training</c:v>
                </c:pt>
                <c:pt idx="1">
                  <c:v>take a job</c:v>
                </c:pt>
                <c:pt idx="2">
                  <c:v>go abroad</c:v>
                </c:pt>
                <c:pt idx="3">
                  <c:v>go to University</c:v>
                </c:pt>
                <c:pt idx="4">
                  <c:v>establish my own business</c:v>
                </c:pt>
                <c:pt idx="5">
                  <c:v>I'm not sure</c:v>
                </c:pt>
                <c:pt idx="6">
                  <c:v>other</c:v>
                </c:pt>
              </c:strCache>
            </c:strRef>
          </c:cat>
          <c:val>
            <c:numRef>
              <c:f>Arkusz1!$B$2:$B$8</c:f>
              <c:numCache>
                <c:formatCode>0%</c:formatCode>
                <c:ptCount val="7"/>
                <c:pt idx="0">
                  <c:v>0.2</c:v>
                </c:pt>
                <c:pt idx="1">
                  <c:v>0.44</c:v>
                </c:pt>
                <c:pt idx="2">
                  <c:v>0.30000000000000016</c:v>
                </c:pt>
                <c:pt idx="3">
                  <c:v>0.62000000000000033</c:v>
                </c:pt>
                <c:pt idx="4">
                  <c:v>0.1</c:v>
                </c:pt>
                <c:pt idx="5">
                  <c:v>0.14000000000000001</c:v>
                </c:pt>
                <c:pt idx="6">
                  <c:v>4.0000000000000022E-2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90896"/>
        <c:axId val="158491288"/>
      </c:barChart>
      <c:catAx>
        <c:axId val="158490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8491288"/>
        <c:crosses val="autoZero"/>
        <c:auto val="1"/>
        <c:lblAlgn val="ctr"/>
        <c:lblOffset val="100"/>
        <c:noMultiLvlLbl val="0"/>
      </c:catAx>
      <c:valAx>
        <c:axId val="15849128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58490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5. Which aspects influence your job choices?</c:v>
                </c:pt>
              </c:strCache>
            </c:strRef>
          </c:tx>
          <c:cat>
            <c:strRef>
              <c:f>Arkusz1!$A$2:$A$7</c:f>
              <c:strCache>
                <c:ptCount val="6"/>
                <c:pt idx="0">
                  <c:v>family</c:v>
                </c:pt>
                <c:pt idx="1">
                  <c:v>money</c:v>
                </c:pt>
                <c:pt idx="2">
                  <c:v>school</c:v>
                </c:pt>
                <c:pt idx="3">
                  <c:v>interests and passions</c:v>
                </c:pt>
                <c:pt idx="4">
                  <c:v>job security</c:v>
                </c:pt>
                <c:pt idx="5">
                  <c:v>other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24</c:v>
                </c:pt>
                <c:pt idx="1">
                  <c:v>70</c:v>
                </c:pt>
                <c:pt idx="2">
                  <c:v>16</c:v>
                </c:pt>
                <c:pt idx="3">
                  <c:v>74</c:v>
                </c:pt>
                <c:pt idx="4">
                  <c:v>18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6. How do you see your chances in the future?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Poor
16%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Good
50%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Excellent
14%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I don't know
20%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Arkusz1!$A$2:$A$5</c:f>
              <c:strCache>
                <c:ptCount val="4"/>
                <c:pt idx="0">
                  <c:v>Poor</c:v>
                </c:pt>
                <c:pt idx="1">
                  <c:v>Good</c:v>
                </c:pt>
                <c:pt idx="2">
                  <c:v>Excellent</c:v>
                </c:pt>
                <c:pt idx="3">
                  <c:v>I don't know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16</c:v>
                </c:pt>
                <c:pt idx="1">
                  <c:v>50</c:v>
                </c:pt>
                <c:pt idx="2">
                  <c:v>14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7. Do you think your job chances are similar to those in other </a:t>
            </a:r>
            <a:r>
              <a:rPr lang="en-US" dirty="0" smtClean="0"/>
              <a:t>European</a:t>
            </a:r>
            <a:r>
              <a:rPr lang="pl-PL" baseline="0" dirty="0" smtClean="0"/>
              <a:t> </a:t>
            </a:r>
            <a:r>
              <a:rPr lang="en-US" dirty="0" smtClean="0"/>
              <a:t>countries</a:t>
            </a:r>
            <a:r>
              <a:rPr lang="en-US" dirty="0"/>
              <a:t>?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 7. Do you think your job chances are similar to those in other European
countries?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Yes</c:v>
                </c:pt>
                <c:pt idx="1">
                  <c:v>They are better in my country</c:v>
                </c:pt>
                <c:pt idx="2">
                  <c:v>They are worse in my country</c:v>
                </c:pt>
                <c:pt idx="3">
                  <c:v>I don't know.</c:v>
                </c:pt>
              </c:strCache>
            </c:strRef>
          </c:cat>
          <c:val>
            <c:numRef>
              <c:f>Arkusz1!$B$2:$B$5</c:f>
              <c:numCache>
                <c:formatCode>0.00%</c:formatCode>
                <c:ptCount val="4"/>
                <c:pt idx="0">
                  <c:v>0.12200000000000004</c:v>
                </c:pt>
                <c:pt idx="1">
                  <c:v>0.12200000000000004</c:v>
                </c:pt>
                <c:pt idx="2">
                  <c:v>0.59199999999999997</c:v>
                </c:pt>
                <c:pt idx="3">
                  <c:v>0.16300000000000001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58492856"/>
        <c:axId val="158493248"/>
        <c:axId val="0"/>
      </c:bar3DChart>
      <c:catAx>
        <c:axId val="1584928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58493248"/>
        <c:crosses val="autoZero"/>
        <c:auto val="1"/>
        <c:lblAlgn val="ctr"/>
        <c:lblOffset val="100"/>
        <c:noMultiLvlLbl val="0"/>
      </c:catAx>
      <c:valAx>
        <c:axId val="158493248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158492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8. Can you imagine studying or taking a job/internship in another European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Yes
38%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No
16%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Maybe
46%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</c:strCache>
            </c:strRef>
          </c:cat>
          <c:val>
            <c:numRef>
              <c:f>Arkusz1!$B$2:$B$4</c:f>
              <c:numCache>
                <c:formatCode>0%</c:formatCode>
                <c:ptCount val="3"/>
                <c:pt idx="0">
                  <c:v>0.38000000000000012</c:v>
                </c:pt>
                <c:pt idx="1">
                  <c:v>0.16</c:v>
                </c:pt>
                <c:pt idx="2">
                  <c:v>0.46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9. What is your dream job?</c:v>
                </c:pt>
              </c:strCache>
            </c:strRef>
          </c:tx>
          <c:invertIfNegative val="0"/>
          <c:cat>
            <c:strRef>
              <c:f>Arkusz1!$A$2:$A$14</c:f>
              <c:strCache>
                <c:ptCount val="13"/>
                <c:pt idx="0">
                  <c:v>pharmacist</c:v>
                </c:pt>
                <c:pt idx="1">
                  <c:v>musician</c:v>
                </c:pt>
                <c:pt idx="2">
                  <c:v>artists</c:v>
                </c:pt>
                <c:pt idx="3">
                  <c:v>architect</c:v>
                </c:pt>
                <c:pt idx="4">
                  <c:v>graphic designer</c:v>
                </c:pt>
                <c:pt idx="5">
                  <c:v>doctor</c:v>
                </c:pt>
                <c:pt idx="6">
                  <c:v>soldier</c:v>
                </c:pt>
                <c:pt idx="7">
                  <c:v>I don't know</c:v>
                </c:pt>
                <c:pt idx="8">
                  <c:v>policeman</c:v>
                </c:pt>
                <c:pt idx="9">
                  <c:v>lawyer</c:v>
                </c:pt>
                <c:pt idx="10">
                  <c:v>psychologist</c:v>
                </c:pt>
                <c:pt idx="11">
                  <c:v>actor</c:v>
                </c:pt>
                <c:pt idx="12">
                  <c:v>other</c:v>
                </c:pt>
              </c:strCache>
            </c:strRef>
          </c:cat>
          <c:val>
            <c:numRef>
              <c:f>Arkusz1!$B$2:$B$14</c:f>
              <c:numCache>
                <c:formatCode>General</c:formatCode>
                <c:ptCount val="13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  <c:pt idx="6">
                  <c:v>3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9558032"/>
        <c:axId val="199558424"/>
      </c:barChart>
      <c:catAx>
        <c:axId val="199558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9558424"/>
        <c:crosses val="autoZero"/>
        <c:auto val="1"/>
        <c:lblAlgn val="ctr"/>
        <c:lblOffset val="100"/>
        <c:noMultiLvlLbl val="0"/>
      </c:catAx>
      <c:valAx>
        <c:axId val="199558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55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0.51944</cdr:x>
      <cdr:y>0.43373</cdr:y>
    </cdr:from>
    <cdr:to>
      <cdr:x>0.65513</cdr:x>
      <cdr:y>0.58795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3500462" y="25717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l-P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88%</a:t>
          </a:r>
          <a:endParaRPr lang="pl-PL" sz="3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0.29682</cdr:x>
      <cdr:y>0.3012</cdr:y>
    </cdr:from>
    <cdr:to>
      <cdr:x>0.43251</cdr:x>
      <cdr:y>0.45542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2000264" y="17859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l-P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12%</a:t>
          </a:r>
          <a:endParaRPr lang="pl-PL" sz="3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0.47478</cdr:x>
      <cdr:y>0.42796</cdr:y>
    </cdr:from>
    <cdr:to>
      <cdr:x>0.58004</cdr:x>
      <cdr:y>0.59395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124324" y="235745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  <cdr:relSizeAnchor xmlns:cdr="http://schemas.openxmlformats.org/drawingml/2006/chartDrawing">
    <cdr:from>
      <cdr:x>0.44189</cdr:x>
      <cdr:y>0.44092</cdr:y>
    </cdr:from>
    <cdr:to>
      <cdr:x>0.54715</cdr:x>
      <cdr:y>0.60692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3838572" y="2428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l-P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70%</a:t>
          </a:r>
          <a:endParaRPr lang="pl-PL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0.31853</cdr:x>
      <cdr:y>0.58358</cdr:y>
    </cdr:from>
    <cdr:to>
      <cdr:x>0.42379</cdr:x>
      <cdr:y>0.74957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767002" y="321471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l-P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16%</a:t>
          </a:r>
          <a:endParaRPr lang="pl-PL" sz="2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0.13761</cdr:x>
      <cdr:y>0.40202</cdr:y>
    </cdr:from>
    <cdr:to>
      <cdr:x>0.24287</cdr:x>
      <cdr:y>0.56801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1195366" y="22145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l-P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74%</a:t>
          </a:r>
          <a:endParaRPr lang="pl-PL" sz="3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0.23629</cdr:x>
      <cdr:y>0.2464</cdr:y>
    </cdr:from>
    <cdr:to>
      <cdr:x>0.34156</cdr:x>
      <cdr:y>0.41239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2052622" y="13573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l-P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18%</a:t>
          </a:r>
          <a:endParaRPr lang="pl-PL" sz="2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0.3761</cdr:x>
      <cdr:y>0.14265</cdr:y>
    </cdr:from>
    <cdr:to>
      <cdr:x>0.48136</cdr:x>
      <cdr:y>0.30865</cdr:y>
    </cdr:to>
    <cdr:sp macro="" textlink="">
      <cdr:nvSpPr>
        <cdr:cNvPr id="7" name="pole tekstowe 6"/>
        <cdr:cNvSpPr txBox="1"/>
      </cdr:nvSpPr>
      <cdr:spPr>
        <a:xfrm xmlns:a="http://schemas.openxmlformats.org/drawingml/2006/main">
          <a:off x="3267068" y="7858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pl-PL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2%</a:t>
          </a:r>
          <a:endParaRPr lang="pl-PL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D6DF-6856-44CD-A9C1-1AD15F52CD3E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7636FA-5DC0-4C13-9AF3-C52F918F0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D6DF-6856-44CD-A9C1-1AD15F52CD3E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36FA-5DC0-4C13-9AF3-C52F918F0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D6DF-6856-44CD-A9C1-1AD15F52CD3E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36FA-5DC0-4C13-9AF3-C52F918F0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D6DF-6856-44CD-A9C1-1AD15F52CD3E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7636FA-5DC0-4C13-9AF3-C52F918F0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D6DF-6856-44CD-A9C1-1AD15F52CD3E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36FA-5DC0-4C13-9AF3-C52F918F0D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D6DF-6856-44CD-A9C1-1AD15F52CD3E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36FA-5DC0-4C13-9AF3-C52F918F0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D6DF-6856-44CD-A9C1-1AD15F52CD3E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7636FA-5DC0-4C13-9AF3-C52F918F0D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D6DF-6856-44CD-A9C1-1AD15F52CD3E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36FA-5DC0-4C13-9AF3-C52F918F0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D6DF-6856-44CD-A9C1-1AD15F52CD3E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36FA-5DC0-4C13-9AF3-C52F918F0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D6DF-6856-44CD-A9C1-1AD15F52CD3E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36FA-5DC0-4C13-9AF3-C52F918F0DA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D6DF-6856-44CD-A9C1-1AD15F52CD3E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636FA-5DC0-4C13-9AF3-C52F918F0D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2AD6DF-6856-44CD-A9C1-1AD15F52CD3E}" type="datetimeFigureOut">
              <a:rPr lang="pl-PL" smtClean="0"/>
              <a:pPr/>
              <a:t>2016-03-04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7636FA-5DC0-4C13-9AF3-C52F918F0D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600" dirty="0" smtClean="0"/>
              <a:t>questionnaire</a:t>
            </a:r>
            <a:endParaRPr lang="pl-PL" sz="6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My future and I </a:t>
            </a:r>
            <a:endParaRPr lang="pl-PL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4800" y="285728"/>
          <a:ext cx="6624654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7000892" y="1643050"/>
            <a:ext cx="192882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CF9A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Other:</a:t>
            </a:r>
          </a:p>
          <a:p>
            <a:pPr>
              <a:buFont typeface="Arial" pitchFamily="34" charset="0"/>
              <a:buChar char="•"/>
            </a:pPr>
            <a:r>
              <a:rPr lang="pl-P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undertaker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photographer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tattoo</a:t>
            </a: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artist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no-job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paramedic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waiter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businessman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astronaut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cosmetologist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</a:t>
            </a:r>
            <a:r>
              <a:rPr lang="pl-PL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designer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pilot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baker</a:t>
            </a:r>
            <a:endParaRPr lang="pl-PL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/>
          <a:lstStyle/>
          <a:p>
            <a:r>
              <a:rPr lang="pl-PL" dirty="0" smtClean="0"/>
              <a:t>Thanks for your attention!</a:t>
            </a:r>
            <a:endParaRPr lang="pl-PL" dirty="0"/>
          </a:p>
        </p:txBody>
      </p:sp>
      <p:pic>
        <p:nvPicPr>
          <p:cNvPr id="4" name="Obraz 3" descr="hahahah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714488"/>
            <a:ext cx="7874002" cy="44291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/>
        </p:nvGraphicFramePr>
        <p:xfrm>
          <a:off x="928662" y="428604"/>
          <a:ext cx="673894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4800" y="642918"/>
          <a:ext cx="8686800" cy="5437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4800" y="214290"/>
          <a:ext cx="8686800" cy="6429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4800" y="642918"/>
          <a:ext cx="8686800" cy="5437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4800" y="571480"/>
          <a:ext cx="8686800" cy="550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3643306" y="200024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24%</a:t>
            </a:r>
            <a:endParaRPr lang="pl-PL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 rot="10800000" flipV="1">
            <a:off x="3286116" y="1643050"/>
            <a:ext cx="285752" cy="2000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4800" y="500042"/>
          <a:ext cx="8686800" cy="5580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14282" y="214290"/>
          <a:ext cx="8686800" cy="622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214282" y="357166"/>
          <a:ext cx="8686800" cy="608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180</Words>
  <Application>Microsoft Office PowerPoint</Application>
  <PresentationFormat>Pokaz na ekranie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Franklin Gothic Medium</vt:lpstr>
      <vt:lpstr>Wingdings 2</vt:lpstr>
      <vt:lpstr>Wędrówka</vt:lpstr>
      <vt:lpstr>questionnaire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Thanks for your attention!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Karolina</dc:creator>
  <cp:lastModifiedBy>ppe-user</cp:lastModifiedBy>
  <cp:revision>30</cp:revision>
  <dcterms:created xsi:type="dcterms:W3CDTF">2016-02-27T21:46:22Z</dcterms:created>
  <dcterms:modified xsi:type="dcterms:W3CDTF">2016-03-04T14:28:15Z</dcterms:modified>
</cp:coreProperties>
</file>